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a:defRPr>
        <a:latin typeface="Cambria"/>
        <a:ea typeface="Cambria"/>
        <a:cs typeface="Cambria"/>
        <a:sym typeface="Cambria"/>
      </a:defRPr>
    </a:lvl1pPr>
    <a:lvl2pPr indent="457200">
      <a:defRPr>
        <a:latin typeface="Cambria"/>
        <a:ea typeface="Cambria"/>
        <a:cs typeface="Cambria"/>
        <a:sym typeface="Cambria"/>
      </a:defRPr>
    </a:lvl2pPr>
    <a:lvl3pPr indent="914400">
      <a:defRPr>
        <a:latin typeface="Cambria"/>
        <a:ea typeface="Cambria"/>
        <a:cs typeface="Cambria"/>
        <a:sym typeface="Cambria"/>
      </a:defRPr>
    </a:lvl3pPr>
    <a:lvl4pPr indent="1371600">
      <a:defRPr>
        <a:latin typeface="Cambria"/>
        <a:ea typeface="Cambria"/>
        <a:cs typeface="Cambria"/>
        <a:sym typeface="Cambria"/>
      </a:defRPr>
    </a:lvl4pPr>
    <a:lvl5pPr indent="1828800">
      <a:defRPr>
        <a:latin typeface="Cambria"/>
        <a:ea typeface="Cambria"/>
        <a:cs typeface="Cambria"/>
        <a:sym typeface="Cambria"/>
      </a:defRPr>
    </a:lvl5pPr>
    <a:lvl6pPr indent="2286000">
      <a:defRPr>
        <a:latin typeface="Cambria"/>
        <a:ea typeface="Cambria"/>
        <a:cs typeface="Cambria"/>
        <a:sym typeface="Cambria"/>
      </a:defRPr>
    </a:lvl6pPr>
    <a:lvl7pPr indent="2743200">
      <a:defRPr>
        <a:latin typeface="Cambria"/>
        <a:ea typeface="Cambria"/>
        <a:cs typeface="Cambria"/>
        <a:sym typeface="Cambria"/>
      </a:defRPr>
    </a:lvl7pPr>
    <a:lvl8pPr indent="3200400">
      <a:defRPr>
        <a:latin typeface="Cambria"/>
        <a:ea typeface="Cambria"/>
        <a:cs typeface="Cambria"/>
        <a:sym typeface="Cambria"/>
      </a:defRPr>
    </a:lvl8pPr>
    <a:lvl9pPr indent="3657600">
      <a:defRPr>
        <a:latin typeface="Cambria"/>
        <a:ea typeface="Cambria"/>
        <a:cs typeface="Cambria"/>
        <a:sym typeface="Cambr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mbria"/>
          <a:ea typeface="Cambria"/>
          <a:cs typeface="Cambr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CCCB"/>
          </a:solidFill>
        </a:fill>
      </a:tcStyle>
    </a:wholeTbl>
    <a:band2H>
      <a:tcTxStyle b="def" i="def"/>
      <a:tcStyle>
        <a:tcBdr/>
        <a:fill>
          <a:solidFill>
            <a:srgbClr val="EDE7E7"/>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73624"/>
          </a:solidFill>
        </a:fill>
      </a:tcStyle>
    </a:firstRow>
  </a:tblStyle>
  <a:tblStyle styleId="{C7B018BB-80A7-4F77-B60F-C8B233D01FF8}" styleName="">
    <a:tblBg/>
    <a:wholeTbl>
      <a:tcTxStyle b="on" i="on">
        <a:font>
          <a:latin typeface="Cambria"/>
          <a:ea typeface="Cambria"/>
          <a:cs typeface="Cambr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E8CD"/>
          </a:solidFill>
        </a:fill>
      </a:tcStyle>
    </a:wholeTbl>
    <a:band2H>
      <a:tcTxStyle b="def" i="def"/>
      <a:tcStyle>
        <a:tcBdr/>
        <a:fill>
          <a:solidFill>
            <a:srgbClr val="F6F4E8"/>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BE40"/>
          </a:solidFill>
        </a:fill>
      </a:tcStyle>
    </a:firstRow>
  </a:tblStyle>
  <a:tblStyle styleId="{EEE7283C-3CF3-47DC-8721-378D4A62B228}" styleName="">
    <a:tblBg/>
    <a:wholeTbl>
      <a:tcTxStyle b="on" i="on">
        <a:font>
          <a:latin typeface="Cambria"/>
          <a:ea typeface="Cambria"/>
          <a:cs typeface="Cambr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E5DC"/>
          </a:solidFill>
        </a:fill>
      </a:tcStyle>
    </a:wholeTbl>
    <a:band2H>
      <a:tcTxStyle b="def" i="def"/>
      <a:tcStyle>
        <a:tcBdr/>
        <a:fill>
          <a:solidFill>
            <a:srgbClr val="F1F3EE"/>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B795"/>
          </a:solidFill>
        </a:fill>
      </a:tcStyle>
    </a:firstRow>
  </a:tblStyle>
  <a:tblStyle styleId="{CF821DB8-F4EB-4A41-A1BA-3FCAFE7338EE}" styleName="">
    <a:tblBg/>
    <a:wholeTbl>
      <a:tcTxStyle b="on" i="on">
        <a:font>
          <a:latin typeface="Cambria"/>
          <a:ea typeface="Cambria"/>
          <a:cs typeface="Cambr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mbria"/>
          <a:ea typeface="Cambria"/>
          <a:cs typeface="Cambr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73624"/>
          </a:solidFill>
        </a:fill>
      </a:tcStyle>
    </a:firstCol>
    <a:lastRow>
      <a:tcTxStyle b="on" i="on">
        <a:font>
          <a:latin typeface="Cambria"/>
          <a:ea typeface="Cambria"/>
          <a:cs typeface="Cambr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mbria"/>
          <a:ea typeface="Cambria"/>
          <a:cs typeface="Cambr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873624"/>
          </a:solidFill>
        </a:fill>
      </a:tcStyle>
    </a:firstRow>
  </a:tblStyle>
  <a:tblStyle styleId="{33BA23B1-9221-436E-865A-0063620EA4FD}" styleName="">
    <a:tblBg/>
    <a:wholeTbl>
      <a:tcTxStyle b="on" i="on">
        <a:font>
          <a:latin typeface="Cambria"/>
          <a:ea typeface="Cambria"/>
          <a:cs typeface="Cambr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mbria"/>
          <a:ea typeface="Cambria"/>
          <a:cs typeface="Cambr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mbria"/>
          <a:ea typeface="Cambria"/>
          <a:cs typeface="Cambr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mbria"/>
          <a:ea typeface="Cambria"/>
          <a:cs typeface="Cambri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mbria"/>
          <a:ea typeface="Cambria"/>
          <a:cs typeface="Cambr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ph type="sldImg"/>
          </p:nvPr>
        </p:nvSpPr>
        <p:spPr>
          <a:xfrm>
            <a:off x="1143000" y="685800"/>
            <a:ext cx="4572000" cy="3429000"/>
          </a:xfrm>
          <a:prstGeom prst="rect">
            <a:avLst/>
          </a:prstGeom>
        </p:spPr>
        <p:txBody>
          <a:bodyPr/>
          <a:lstStyle/>
          <a:p>
            <a:pPr lvl="0"/>
          </a:p>
        </p:txBody>
      </p:sp>
      <p:sp>
        <p:nvSpPr>
          <p:cNvPr id="59" name="Shape 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lvl="0"/>
          </a:p>
        </p:txBody>
      </p:sp>
      <p:sp>
        <p:nvSpPr>
          <p:cNvPr id="76" name="Shape 76"/>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Register of Language.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In  1967 Martin Joos, a Dutch linguist, found that no matter what language you have in the world, there are five registers.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lvl="0"/>
          </a:p>
        </p:txBody>
      </p:sp>
      <p:sp>
        <p:nvSpPr>
          <p:cNvPr id="198" name="Shape 19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Divide students into groups of 4 or 5.  Tell them to fill in the four areas as a group.  Model the definition square. Ask the groups to fill in the remaining squares. Show the next slide and discuss the different entries.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lvl="0"/>
          </a:p>
        </p:txBody>
      </p:sp>
      <p:sp>
        <p:nvSpPr>
          <p:cNvPr id="84" name="Shape 8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 The first register is frozen; words that always the same, like the Lord’s Prayer, U.S. Pledge of Allegiance,  and wedding vows.  Literally, the words don’t change.  They are frozen.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Formal is the register that is used at school and work.  It’s about a 1200- 1600 word working vocabulary.  Usually, formal register is used in writing especially for Comp 1 and Comp 2 classes.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lvl="0"/>
          </a:p>
        </p:txBody>
      </p:sp>
      <p:sp>
        <p:nvSpPr>
          <p:cNvPr id="94" name="Shape 9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Consultative register usually refers to spoken language, and it’s a mix of casual and formal.  I am using consultative register now as I am talking to you.</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Casual register is the language between friends.  It comes out of the oral-language tradition of any group of people.  It has about 400-800 word working vocabulary.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Intimate register is what is used between lovers and twins.  It is highly private language about private activities.  Intimate register also is the language of sexual harassment.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You can go up or down one register in a conversation, and it’s socially acceptable.  But if you go up or down two registers or more, people often are offended.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Your college instructors will expect you to use formal register in their classes.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Understanding vocabulary words that are part of the formal register is necessary to success in your college classes.  They are words that characterize written text.  The opportunities to learn these words which will be found in your college textbooks come mainly from interaction with books.  And because getting meaning from written context is more difficult than getting meaning from oral contexts, you are less likely to learn these words on your own.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Explain to the students that it is important to understand the vocabulary words for the different disciplines in college.  Often the words are specific to a particular discipline.  Ask them to share some math words or English literature or grammar words.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This instructional strategy promotes critical thinking and helps students to identify and understand unfamiliar vocabulary. The Frayer Model can be used with the entire class, small groups, or for individual work. The Frayer Model draws on a student's prior knowledge to build connections among new concepts and creates a visual reference by which students learn to compare attributes and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lvl="0"/>
          </a:p>
        </p:txBody>
      </p:sp>
      <p:sp>
        <p:nvSpPr>
          <p:cNvPr id="107" name="Shape 10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This is an example of the Frayer Model organizer using a math concept.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Give each student a blank piece of white paper (not notebook paper).  Tell them to do as you do as you model the steps to fold a Frayer graphic organizer.  Explain that they will be using this Frayer model to learn the vocabulary words that are found in the textbooks that they use for their college classes.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Tell students to write the concept in the middle of the paper and fill out the information in each box.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lvl="0"/>
          </a:p>
        </p:txBody>
      </p:sp>
      <p:sp>
        <p:nvSpPr>
          <p:cNvPr id="185" name="Shape 18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Divide students into groups of 4 or 5.  Tell them to fill in the four areas as a group.  Model the definition square.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7" name="image4.png" descr="C:\Users\jnsch\Desktop\O14ThemesHandoffs\WorkingFiles\FinalHanoff\Sketchbook\Cover.jpg"/>
          <p:cNvPicPr/>
          <p:nvPr/>
        </p:nvPicPr>
        <p:blipFill>
          <a:blip r:embed="rId2">
            <a:extLst/>
          </a:blip>
          <a:stretch>
            <a:fillRect/>
          </a:stretch>
        </p:blipFill>
        <p:spPr>
          <a:xfrm>
            <a:off x="0" y="0"/>
            <a:ext cx="9144000" cy="6858000"/>
          </a:xfrm>
          <a:prstGeom prst="rect">
            <a:avLst/>
          </a:prstGeom>
          <a:ln w="12700">
            <a:miter lim="400000"/>
          </a:ln>
        </p:spPr>
      </p:pic>
      <p:grpSp>
        <p:nvGrpSpPr>
          <p:cNvPr id="12" name="Group 12"/>
          <p:cNvGrpSpPr/>
          <p:nvPr/>
        </p:nvGrpSpPr>
        <p:grpSpPr>
          <a:xfrm>
            <a:off x="316752" y="3600450"/>
            <a:ext cx="3104099" cy="3172617"/>
            <a:chOff x="0" y="0"/>
            <a:chExt cx="3104098" cy="3172615"/>
          </a:xfrm>
        </p:grpSpPr>
        <p:sp>
          <p:nvSpPr>
            <p:cNvPr id="8" name="Shape 8"/>
            <p:cNvSpPr/>
            <p:nvPr/>
          </p:nvSpPr>
          <p:spPr>
            <a:xfrm rot="20533676">
              <a:off x="315782" y="415355"/>
              <a:ext cx="2416180" cy="2446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3" y="0"/>
                  </a:moveTo>
                  <a:lnTo>
                    <a:pt x="0" y="21600"/>
                  </a:lnTo>
                  <a:lnTo>
                    <a:pt x="21600" y="20733"/>
                  </a:lnTo>
                  <a:lnTo>
                    <a:pt x="873" y="0"/>
                  </a:lnTo>
                  <a:close/>
                </a:path>
              </a:pathLst>
            </a:custGeom>
            <a:gradFill flip="none" rotWithShape="1">
              <a:gsLst>
                <a:gs pos="0">
                  <a:srgbClr val="000100">
                    <a:alpha val="31000"/>
                  </a:srgbClr>
                </a:gs>
                <a:gs pos="49000">
                  <a:srgbClr val="FEFFFF">
                    <a:alpha val="0"/>
                  </a:srgbClr>
                </a:gs>
              </a:gsLst>
              <a:path path="circle">
                <a:fillToRect l="-19636" t="62278" r="119636" b="37721"/>
              </a:path>
            </a:gradFill>
            <a:ln w="12700" cap="flat">
              <a:noFill/>
              <a:miter lim="400000"/>
            </a:ln>
            <a:effectLst>
              <a:outerShdw sx="100000" sy="100000" kx="0" ky="0" algn="b" rotWithShape="0" blurRad="50800" dist="12700" dir="5400000">
                <a:srgbClr val="000000">
                  <a:alpha val="37000"/>
                </a:srgbClr>
              </a:outerShdw>
            </a:effectLst>
          </p:spPr>
          <p:txBody>
            <a:bodyPr wrap="square" lIns="0" tIns="0" rIns="0" bIns="0" numCol="1" anchor="ctr">
              <a:noAutofit/>
            </a:bodyPr>
            <a:lstStyle/>
            <a:p>
              <a:pPr lvl="0" algn="ctr">
                <a:defRPr>
                  <a:solidFill>
                    <a:srgbClr val="FFFFFF"/>
                  </a:solidFill>
                </a:defRPr>
              </a:pPr>
            </a:p>
          </p:txBody>
        </p:sp>
        <p:sp>
          <p:nvSpPr>
            <p:cNvPr id="9" name="Shape 9"/>
            <p:cNvSpPr/>
            <p:nvPr/>
          </p:nvSpPr>
          <p:spPr>
            <a:xfrm rot="20533676">
              <a:off x="382613" y="309847"/>
              <a:ext cx="2409129" cy="2423355"/>
            </a:xfrm>
            <a:prstGeom prst="rect">
              <a:avLst/>
            </a:prstGeom>
            <a:gradFill flip="none" rotWithShape="1">
              <a:gsLst>
                <a:gs pos="0">
                  <a:srgbClr val="FAE148"/>
                </a:gs>
                <a:gs pos="100000">
                  <a:srgbClr val="FFEB63"/>
                </a:gs>
              </a:gsLst>
              <a:lin ang="16200000" scaled="0"/>
            </a:gradFill>
            <a:ln w="12700" cap="flat">
              <a:noFill/>
              <a:miter lim="400000"/>
            </a:ln>
            <a:effectLst/>
          </p:spPr>
          <p:txBody>
            <a:bodyPr wrap="square" lIns="0" tIns="0" rIns="0" bIns="0" numCol="1" anchor="ctr">
              <a:noAutofit/>
            </a:bodyPr>
            <a:lstStyle/>
            <a:p>
              <a:pPr lvl="0" algn="ctr">
                <a:defRPr>
                  <a:solidFill>
                    <a:srgbClr val="FFFFFF"/>
                  </a:solidFill>
                </a:defRPr>
              </a:pPr>
            </a:p>
          </p:txBody>
        </p:sp>
        <p:pic>
          <p:nvPicPr>
            <p:cNvPr id="10" name="image5.png" descr="stickie-shadow.png"/>
            <p:cNvPicPr/>
            <p:nvPr/>
          </p:nvPicPr>
          <p:blipFill>
            <a:blip r:embed="rId3">
              <a:extLst/>
            </a:blip>
            <a:stretch>
              <a:fillRect/>
            </a:stretch>
          </p:blipFill>
          <p:spPr>
            <a:xfrm rot="20533676">
              <a:off x="162922" y="670960"/>
              <a:ext cx="419965" cy="481390"/>
            </a:xfrm>
            <a:prstGeom prst="rect">
              <a:avLst/>
            </a:prstGeom>
            <a:ln w="12700" cap="flat">
              <a:noFill/>
              <a:miter lim="400000"/>
            </a:ln>
            <a:effectLst/>
          </p:spPr>
        </p:pic>
        <p:pic>
          <p:nvPicPr>
            <p:cNvPr id="11" name="image5.png" descr="stickie-shadow.png"/>
            <p:cNvPicPr/>
            <p:nvPr/>
          </p:nvPicPr>
          <p:blipFill>
            <a:blip r:embed="rId3">
              <a:extLst/>
            </a:blip>
            <a:stretch>
              <a:fillRect/>
            </a:stretch>
          </p:blipFill>
          <p:spPr>
            <a:xfrm rot="15133674">
              <a:off x="773154" y="2500266"/>
              <a:ext cx="422445" cy="478564"/>
            </a:xfrm>
            <a:prstGeom prst="rect">
              <a:avLst/>
            </a:prstGeom>
            <a:ln w="12700" cap="flat">
              <a:noFill/>
              <a:miter lim="400000"/>
            </a:ln>
            <a:effectLst/>
          </p:spPr>
        </p:pic>
      </p:grpSp>
      <p:pic>
        <p:nvPicPr>
          <p:cNvPr id="13" name="image6.png" descr="TitleCard.png"/>
          <p:cNvPicPr/>
          <p:nvPr/>
        </p:nvPicPr>
        <p:blipFill>
          <a:blip r:embed="rId4">
            <a:extLst/>
          </a:blip>
          <a:stretch>
            <a:fillRect/>
          </a:stretch>
        </p:blipFill>
        <p:spPr>
          <a:xfrm rot="343346">
            <a:off x="2856202" y="2587842"/>
            <a:ext cx="5773086" cy="3850817"/>
          </a:xfrm>
          <a:prstGeom prst="rect">
            <a:avLst/>
          </a:prstGeom>
          <a:ln w="12700">
            <a:miter lim="400000"/>
          </a:ln>
        </p:spPr>
      </p:pic>
      <p:sp>
        <p:nvSpPr>
          <p:cNvPr id="14" name="Shape 14"/>
          <p:cNvSpPr/>
          <p:nvPr>
            <p:ph type="title"/>
          </p:nvPr>
        </p:nvSpPr>
        <p:spPr>
          <a:xfrm rot="360000">
            <a:off x="3423442" y="1419975"/>
            <a:ext cx="4847039" cy="1600201"/>
          </a:xfrm>
          <a:prstGeom prst="rect">
            <a:avLst/>
          </a:prstGeom>
        </p:spPr>
        <p:txBody>
          <a:bodyPr anchor="b">
            <a:spAutoFit/>
          </a:bodyPr>
          <a:lstStyle>
            <a:lvl1pPr>
              <a:defRPr>
                <a:solidFill>
                  <a:srgbClr val="000100"/>
                </a:solidFill>
                <a:effectLst>
                  <a:outerShdw sx="100000" sy="100000" kx="0" ky="0" algn="b" rotWithShape="0" blurRad="63500" dist="0" dir="0">
                    <a:srgbClr val="FFFFFF">
                      <a:alpha val="40000"/>
                    </a:srgbClr>
                  </a:outerShdw>
                </a:effectLst>
              </a:defRPr>
            </a:lvl1pPr>
          </a:lstStyle>
          <a:p>
            <a:pPr lvl="0">
              <a:defRPr sz="1800">
                <a:solidFill>
                  <a:srgbClr val="000000"/>
                </a:solidFill>
                <a:effectLst/>
              </a:defRPr>
            </a:pPr>
            <a:r>
              <a:rPr sz="4800">
                <a:solidFill>
                  <a:srgbClr val="000100"/>
                </a:solidFill>
                <a:effectLst>
                  <a:outerShdw sx="100000" sy="100000" kx="0" ky="0" algn="b" rotWithShape="0" blurRad="63500" dist="0" dir="0">
                    <a:srgbClr val="FFFFFF">
                      <a:alpha val="40000"/>
                    </a:srgbClr>
                  </a:outerShdw>
                </a:effectLst>
              </a:rPr>
              <a:t>Click to edit Master title style</a:t>
            </a:r>
          </a:p>
        </p:txBody>
      </p:sp>
      <p:sp>
        <p:nvSpPr>
          <p:cNvPr id="15" name="Shape 15"/>
          <p:cNvSpPr/>
          <p:nvPr>
            <p:ph type="body" idx="1"/>
          </p:nvPr>
        </p:nvSpPr>
        <p:spPr>
          <a:xfrm rot="360000">
            <a:off x="3200499" y="4766916"/>
            <a:ext cx="4836456" cy="1040846"/>
          </a:xfrm>
          <a:prstGeom prst="rect">
            <a:avLst/>
          </a:prstGeom>
        </p:spPr>
        <p:txBody>
          <a:bodyPr/>
          <a:lstStyle>
            <a:lvl1pPr marL="0" indent="0" algn="ctr">
              <a:spcBef>
                <a:spcPts val="400"/>
              </a:spcBef>
              <a:buClrTx/>
              <a:buSzTx/>
              <a:buFontTx/>
              <a:buNone/>
              <a:defRPr sz="1800">
                <a:solidFill>
                  <a:srgbClr val="000100"/>
                </a:solidFill>
              </a:defRPr>
            </a:lvl1pPr>
          </a:lstStyle>
          <a:p>
            <a:pPr lvl="0">
              <a:defRPr>
                <a:solidFill>
                  <a:srgbClr val="000000"/>
                </a:solidFill>
              </a:defRPr>
            </a:pPr>
            <a:r>
              <a:rPr>
                <a:solidFill>
                  <a:srgbClr val="000100"/>
                </a:solidFill>
              </a:rPr>
              <a:t>Click to edit Master subtitle style</a:t>
            </a:r>
          </a:p>
        </p:txBody>
      </p:sp>
      <p:sp>
        <p:nvSpPr>
          <p:cNvPr id="16" name="Shape 16"/>
          <p:cNvSpPr/>
          <p:nvPr>
            <p:ph type="sldNum" sz="quarter" idx="2"/>
          </p:nvPr>
        </p:nvSpPr>
        <p:spPr>
          <a:xfrm rot="20520000">
            <a:off x="1981438" y="5539024"/>
            <a:ext cx="738181" cy="368174"/>
          </a:xfrm>
          <a:prstGeom prst="rect">
            <a:avLst/>
          </a:prstGeom>
        </p:spPr>
        <p:txBody>
          <a:bodyPr/>
          <a:lstStyle>
            <a:lvl1pPr>
              <a:defRPr>
                <a:solidFill>
                  <a:srgbClr val="65281B"/>
                </a:solidFill>
              </a:defRPr>
            </a:lvl1pPr>
          </a:lstStyle>
          <a:p>
            <a:pPr lvl="0"/>
            <a:fld id="{86CB4B4D-7CA3-9044-876B-883B54F8677D}" type="slidenum"/>
          </a:p>
        </p:txBody>
      </p:sp>
      <p:pic>
        <p:nvPicPr>
          <p:cNvPr id="17" name="image7.png" descr="coverBand.png"/>
          <p:cNvPicPr/>
          <p:nvPr/>
        </p:nvPicPr>
        <p:blipFill>
          <a:blip r:embed="rId5">
            <a:extLst/>
          </a:blip>
          <a:stretch>
            <a:fillRect/>
          </a:stretch>
        </p:blipFill>
        <p:spPr>
          <a:xfrm>
            <a:off x="0" y="5880100"/>
            <a:ext cx="9144000" cy="330200"/>
          </a:xfrm>
          <a:prstGeom prst="rect">
            <a:avLst/>
          </a:prstGeom>
          <a:ln w="12700">
            <a:miter lim="400000"/>
          </a:ln>
          <a:effectLst>
            <a:outerShdw sx="100000" sy="100000" kx="0" ky="0" algn="b" rotWithShape="0" blurRad="63500" dist="38100" dir="5400000">
              <a:srgbClr val="000000">
                <a:alpha val="58999"/>
              </a:srgbClr>
            </a:outerShdw>
          </a:effectLst>
        </p:spPr>
      </p:pic>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51" name="Shape 51"/>
          <p:cNvSpPr/>
          <p:nvPr>
            <p:ph type="title"/>
          </p:nvPr>
        </p:nvSpPr>
        <p:spPr>
          <a:xfrm>
            <a:off x="551280" y="382861"/>
            <a:ext cx="8041441" cy="1550078"/>
          </a:xfrm>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52" name="Shape 52"/>
          <p:cNvSpPr/>
          <p:nvPr>
            <p:ph type="body" idx="1"/>
          </p:nvPr>
        </p:nvSpPr>
        <p:spPr>
          <a:xfrm>
            <a:off x="838200" y="1932938"/>
            <a:ext cx="7467600" cy="4162237"/>
          </a:xfrm>
          <a:prstGeom prst="rect">
            <a:avLst/>
          </a:prstGeom>
        </p:spPr>
        <p:txBody>
          <a:bodyPr anchor="ctr"/>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55" name="Shape 55"/>
          <p:cNvSpPr/>
          <p:nvPr>
            <p:ph type="title"/>
          </p:nvPr>
        </p:nvSpPr>
        <p:spPr>
          <a:xfrm>
            <a:off x="6629400" y="0"/>
            <a:ext cx="1963321" cy="6570080"/>
          </a:xfrm>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56" name="Shape 56"/>
          <p:cNvSpPr/>
          <p:nvPr>
            <p:ph type="body" idx="1"/>
          </p:nvPr>
        </p:nvSpPr>
        <p:spPr>
          <a:xfrm>
            <a:off x="551280" y="838199"/>
            <a:ext cx="5907841" cy="6019802"/>
          </a:xfrm>
          <a:prstGeom prst="rect">
            <a:avLst/>
          </a:prstGeom>
        </p:spPr>
        <p:txBody>
          <a:bodyPr/>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20" name="Shape 20"/>
          <p:cNvSpPr/>
          <p:nvPr>
            <p:ph type="body" idx="1"/>
          </p:nvPr>
        </p:nvSpPr>
        <p:spPr>
          <a:prstGeom prst="rect">
            <a:avLst/>
          </a:prstGeom>
        </p:spPr>
        <p:txBody>
          <a:bodyPr/>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
        <p:nvSpPr>
          <p:cNvPr id="21" name="Shape 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3" name="Shape 23"/>
          <p:cNvSpPr/>
          <p:nvPr>
            <p:ph type="title"/>
          </p:nvPr>
        </p:nvSpPr>
        <p:spPr>
          <a:xfrm>
            <a:off x="551280" y="0"/>
            <a:ext cx="8041439" cy="3595252"/>
          </a:xfrm>
          <a:prstGeom prst="rect">
            <a:avLst/>
          </a:prstGeom>
        </p:spPr>
        <p:txBody>
          <a:bodyPr anchor="b"/>
          <a:lstStyle/>
          <a:p>
            <a:pPr lvl="0">
              <a:defRPr sz="1800">
                <a:solidFill>
                  <a:srgbClr val="000000"/>
                </a:solidFill>
              </a:defRPr>
            </a:pPr>
            <a:r>
              <a:rPr sz="4800">
                <a:solidFill>
                  <a:srgbClr val="262626"/>
                </a:solidFill>
              </a:rPr>
              <a:t>Click to edit Master title style</a:t>
            </a:r>
          </a:p>
        </p:txBody>
      </p:sp>
      <p:sp>
        <p:nvSpPr>
          <p:cNvPr id="24" name="Shape 24"/>
          <p:cNvSpPr/>
          <p:nvPr>
            <p:ph type="body" idx="1"/>
          </p:nvPr>
        </p:nvSpPr>
        <p:spPr>
          <a:xfrm>
            <a:off x="838199" y="3754401"/>
            <a:ext cx="7467601" cy="3103599"/>
          </a:xfrm>
          <a:prstGeom prst="rect">
            <a:avLst/>
          </a:prstGeom>
        </p:spPr>
        <p:txBody>
          <a:bodyPr/>
          <a:lstStyle>
            <a:lvl1pPr marL="0" indent="0" algn="ctr">
              <a:spcBef>
                <a:spcPts val="400"/>
              </a:spcBef>
              <a:buClrTx/>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25" name="Shape 2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7" name="Shape 27"/>
          <p:cNvSpPr/>
          <p:nvPr>
            <p:ph type="title"/>
          </p:nvPr>
        </p:nvSpPr>
        <p:spPr>
          <a:xfrm>
            <a:off x="551280" y="276687"/>
            <a:ext cx="8041441" cy="1762426"/>
          </a:xfrm>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28" name="Shape 28"/>
          <p:cNvSpPr/>
          <p:nvPr>
            <p:ph type="sldNum" sz="quarter" idx="2"/>
          </p:nvPr>
        </p:nvSpPr>
        <p:spPr>
          <a:prstGeom prst="rect">
            <a:avLst/>
          </a:prstGeom>
        </p:spPr>
        <p:txBody>
          <a:bodyPr/>
          <a:lstStyle/>
          <a:p>
            <a:pPr lvl="0"/>
            <a:fld id="{86CB4B4D-7CA3-9044-876B-883B54F8677D}" type="slidenum"/>
          </a:p>
        </p:txBody>
      </p:sp>
      <p:sp>
        <p:nvSpPr>
          <p:cNvPr id="29" name="Shape 29"/>
          <p:cNvSpPr/>
          <p:nvPr>
            <p:ph type="body" idx="1"/>
          </p:nvPr>
        </p:nvSpPr>
        <p:spPr>
          <a:xfrm>
            <a:off x="841247" y="2039111"/>
            <a:ext cx="3657601" cy="4818889"/>
          </a:xfrm>
          <a:prstGeom prst="rect">
            <a:avLst/>
          </a:prstGeom>
        </p:spPr>
        <p:txBody>
          <a:bodyPr/>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31" name="Shape 31"/>
          <p:cNvSpPr/>
          <p:nvPr>
            <p:ph type="title"/>
          </p:nvPr>
        </p:nvSpPr>
        <p:spPr>
          <a:xfrm>
            <a:off x="551280" y="404262"/>
            <a:ext cx="8041441" cy="1507276"/>
          </a:xfrm>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32" name="Shape 32"/>
          <p:cNvSpPr/>
          <p:nvPr>
            <p:ph type="body" idx="1"/>
          </p:nvPr>
        </p:nvSpPr>
        <p:spPr>
          <a:xfrm>
            <a:off x="841247" y="1911536"/>
            <a:ext cx="3017522" cy="669247"/>
          </a:xfrm>
          <a:prstGeom prst="rect">
            <a:avLst/>
          </a:prstGeom>
        </p:spPr>
        <p:txBody>
          <a:bodyPr anchor="b">
            <a:noAutofit/>
          </a:bodyPr>
          <a:lstStyle>
            <a:lvl1pPr marL="0" indent="0" algn="ctr">
              <a:buClrTx/>
              <a:buSzTx/>
              <a:buFontTx/>
              <a:buNone/>
              <a:defRPr>
                <a:solidFill>
                  <a:srgbClr val="895D1D"/>
                </a:solidFill>
              </a:defRPr>
            </a:lvl1pPr>
          </a:lstStyle>
          <a:p>
            <a:pPr lvl="0">
              <a:defRPr sz="1800">
                <a:solidFill>
                  <a:srgbClr val="000000"/>
                </a:solidFill>
              </a:defRPr>
            </a:pPr>
            <a:r>
              <a:rPr sz="2400">
                <a:solidFill>
                  <a:srgbClr val="895D1D"/>
                </a:solidFill>
              </a:rPr>
              <a:t>Click to edit Master text styles</a:t>
            </a:r>
          </a:p>
        </p:txBody>
      </p:sp>
      <p:sp>
        <p:nvSpPr>
          <p:cNvPr id="33" name="Shape 33"/>
          <p:cNvSpPr/>
          <p:nvPr>
            <p:ph type="sldNum" sz="quarter" idx="2"/>
          </p:nvPr>
        </p:nvSpPr>
        <p:spPr>
          <a:prstGeom prst="rect">
            <a:avLst/>
          </a:prstGeom>
        </p:spPr>
        <p:txBody>
          <a:bodyPr/>
          <a:lstStyle/>
          <a:p>
            <a:pPr lvl="0"/>
            <a:fld id="{86CB4B4D-7CA3-9044-876B-883B54F8677D}" type="slidenum"/>
          </a:p>
        </p:txBody>
      </p:sp>
      <p:sp>
        <p:nvSpPr>
          <p:cNvPr id="34" name="Shape 34"/>
          <p:cNvSpPr/>
          <p:nvPr/>
        </p:nvSpPr>
        <p:spPr>
          <a:xfrm rot="20274567">
            <a:off x="3933637" y="4281001"/>
            <a:ext cx="1288495" cy="72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94" y="16076"/>
                </a:moveTo>
                <a:close/>
                <a:moveTo>
                  <a:pt x="9178" y="16047"/>
                </a:moveTo>
                <a:lnTo>
                  <a:pt x="9194" y="16076"/>
                </a:lnTo>
                <a:lnTo>
                  <a:pt x="9162" y="16047"/>
                </a:lnTo>
                <a:lnTo>
                  <a:pt x="9129" y="16018"/>
                </a:lnTo>
                <a:close/>
                <a:moveTo>
                  <a:pt x="5673" y="13257"/>
                </a:moveTo>
                <a:lnTo>
                  <a:pt x="5706" y="13286"/>
                </a:lnTo>
                <a:lnTo>
                  <a:pt x="5689" y="13286"/>
                </a:lnTo>
                <a:close/>
                <a:moveTo>
                  <a:pt x="5657" y="13227"/>
                </a:moveTo>
                <a:lnTo>
                  <a:pt x="5673" y="13257"/>
                </a:lnTo>
                <a:lnTo>
                  <a:pt x="5673" y="13257"/>
                </a:lnTo>
                <a:close/>
                <a:moveTo>
                  <a:pt x="5608" y="13169"/>
                </a:moveTo>
                <a:lnTo>
                  <a:pt x="5608" y="13198"/>
                </a:lnTo>
                <a:lnTo>
                  <a:pt x="5592" y="13198"/>
                </a:lnTo>
                <a:lnTo>
                  <a:pt x="5559" y="13140"/>
                </a:lnTo>
                <a:close/>
                <a:moveTo>
                  <a:pt x="10808" y="16919"/>
                </a:moveTo>
                <a:lnTo>
                  <a:pt x="10759" y="16919"/>
                </a:lnTo>
                <a:close/>
                <a:moveTo>
                  <a:pt x="7662" y="14594"/>
                </a:moveTo>
                <a:lnTo>
                  <a:pt x="7694" y="14623"/>
                </a:lnTo>
                <a:lnTo>
                  <a:pt x="7694" y="14623"/>
                </a:lnTo>
                <a:close/>
                <a:moveTo>
                  <a:pt x="4075" y="11454"/>
                </a:moveTo>
                <a:lnTo>
                  <a:pt x="4092" y="11483"/>
                </a:lnTo>
                <a:close/>
                <a:moveTo>
                  <a:pt x="13107" y="17908"/>
                </a:moveTo>
                <a:lnTo>
                  <a:pt x="13090" y="17908"/>
                </a:lnTo>
                <a:close/>
                <a:moveTo>
                  <a:pt x="4059" y="10960"/>
                </a:moveTo>
                <a:lnTo>
                  <a:pt x="4092" y="11018"/>
                </a:lnTo>
                <a:lnTo>
                  <a:pt x="4053" y="10970"/>
                </a:lnTo>
                <a:close/>
                <a:moveTo>
                  <a:pt x="2380" y="9012"/>
                </a:moveTo>
                <a:lnTo>
                  <a:pt x="2380" y="9012"/>
                </a:lnTo>
                <a:lnTo>
                  <a:pt x="2380" y="9012"/>
                </a:lnTo>
                <a:close/>
                <a:moveTo>
                  <a:pt x="2396" y="9012"/>
                </a:moveTo>
                <a:lnTo>
                  <a:pt x="2396" y="9041"/>
                </a:lnTo>
                <a:lnTo>
                  <a:pt x="2380" y="9012"/>
                </a:lnTo>
                <a:close/>
                <a:moveTo>
                  <a:pt x="16416" y="18547"/>
                </a:moveTo>
                <a:lnTo>
                  <a:pt x="16414" y="18550"/>
                </a:lnTo>
                <a:lnTo>
                  <a:pt x="16400" y="18547"/>
                </a:lnTo>
                <a:close/>
                <a:moveTo>
                  <a:pt x="1565" y="7413"/>
                </a:moveTo>
                <a:lnTo>
                  <a:pt x="1581" y="7442"/>
                </a:lnTo>
                <a:lnTo>
                  <a:pt x="1581" y="7471"/>
                </a:lnTo>
                <a:close/>
                <a:moveTo>
                  <a:pt x="18030" y="19071"/>
                </a:moveTo>
                <a:lnTo>
                  <a:pt x="18014" y="19071"/>
                </a:lnTo>
                <a:close/>
                <a:moveTo>
                  <a:pt x="799" y="5320"/>
                </a:moveTo>
                <a:lnTo>
                  <a:pt x="831" y="5349"/>
                </a:lnTo>
                <a:lnTo>
                  <a:pt x="831" y="5407"/>
                </a:lnTo>
                <a:lnTo>
                  <a:pt x="864" y="5494"/>
                </a:lnTo>
                <a:lnTo>
                  <a:pt x="848" y="5524"/>
                </a:lnTo>
                <a:lnTo>
                  <a:pt x="831" y="5524"/>
                </a:lnTo>
                <a:lnTo>
                  <a:pt x="815" y="5494"/>
                </a:lnTo>
                <a:lnTo>
                  <a:pt x="782" y="5465"/>
                </a:lnTo>
                <a:lnTo>
                  <a:pt x="766" y="5378"/>
                </a:lnTo>
                <a:lnTo>
                  <a:pt x="782" y="5378"/>
                </a:lnTo>
                <a:lnTo>
                  <a:pt x="782" y="5349"/>
                </a:lnTo>
                <a:close/>
                <a:moveTo>
                  <a:pt x="587" y="4680"/>
                </a:moveTo>
                <a:lnTo>
                  <a:pt x="619" y="4758"/>
                </a:lnTo>
                <a:lnTo>
                  <a:pt x="619" y="4768"/>
                </a:lnTo>
                <a:close/>
                <a:moveTo>
                  <a:pt x="424" y="3983"/>
                </a:moveTo>
                <a:lnTo>
                  <a:pt x="473" y="4215"/>
                </a:lnTo>
                <a:lnTo>
                  <a:pt x="505" y="4332"/>
                </a:lnTo>
                <a:lnTo>
                  <a:pt x="554" y="4419"/>
                </a:lnTo>
                <a:lnTo>
                  <a:pt x="554" y="4390"/>
                </a:lnTo>
                <a:lnTo>
                  <a:pt x="571" y="4448"/>
                </a:lnTo>
                <a:lnTo>
                  <a:pt x="587" y="4535"/>
                </a:lnTo>
                <a:lnTo>
                  <a:pt x="571" y="4477"/>
                </a:lnTo>
                <a:lnTo>
                  <a:pt x="554" y="4448"/>
                </a:lnTo>
                <a:lnTo>
                  <a:pt x="538" y="4477"/>
                </a:lnTo>
                <a:lnTo>
                  <a:pt x="424" y="4099"/>
                </a:lnTo>
                <a:lnTo>
                  <a:pt x="440" y="4099"/>
                </a:lnTo>
                <a:lnTo>
                  <a:pt x="424" y="4070"/>
                </a:lnTo>
                <a:close/>
                <a:moveTo>
                  <a:pt x="21421" y="18606"/>
                </a:moveTo>
                <a:lnTo>
                  <a:pt x="21518" y="18693"/>
                </a:lnTo>
                <a:lnTo>
                  <a:pt x="21551" y="18780"/>
                </a:lnTo>
                <a:lnTo>
                  <a:pt x="21584" y="18838"/>
                </a:lnTo>
                <a:lnTo>
                  <a:pt x="21600" y="18955"/>
                </a:lnTo>
                <a:lnTo>
                  <a:pt x="21584" y="19071"/>
                </a:lnTo>
                <a:lnTo>
                  <a:pt x="21551" y="19216"/>
                </a:lnTo>
                <a:lnTo>
                  <a:pt x="21502" y="19332"/>
                </a:lnTo>
                <a:lnTo>
                  <a:pt x="21421" y="19449"/>
                </a:lnTo>
                <a:lnTo>
                  <a:pt x="21323" y="19565"/>
                </a:lnTo>
                <a:lnTo>
                  <a:pt x="21192" y="19681"/>
                </a:lnTo>
                <a:lnTo>
                  <a:pt x="21046" y="19798"/>
                </a:lnTo>
                <a:lnTo>
                  <a:pt x="20720" y="20030"/>
                </a:lnTo>
                <a:lnTo>
                  <a:pt x="20377" y="20234"/>
                </a:lnTo>
                <a:lnTo>
                  <a:pt x="20247" y="20350"/>
                </a:lnTo>
                <a:lnTo>
                  <a:pt x="20100" y="20495"/>
                </a:lnTo>
                <a:lnTo>
                  <a:pt x="19774" y="20873"/>
                </a:lnTo>
                <a:lnTo>
                  <a:pt x="19220" y="21600"/>
                </a:lnTo>
                <a:lnTo>
                  <a:pt x="19122" y="21600"/>
                </a:lnTo>
                <a:lnTo>
                  <a:pt x="19073" y="21571"/>
                </a:lnTo>
                <a:lnTo>
                  <a:pt x="18943" y="21367"/>
                </a:lnTo>
                <a:lnTo>
                  <a:pt x="19073" y="21193"/>
                </a:lnTo>
                <a:lnTo>
                  <a:pt x="19220" y="21019"/>
                </a:lnTo>
                <a:lnTo>
                  <a:pt x="19383" y="20815"/>
                </a:lnTo>
                <a:lnTo>
                  <a:pt x="19595" y="20641"/>
                </a:lnTo>
                <a:lnTo>
                  <a:pt x="20280" y="20001"/>
                </a:lnTo>
                <a:lnTo>
                  <a:pt x="20459" y="19798"/>
                </a:lnTo>
                <a:lnTo>
                  <a:pt x="20606" y="19594"/>
                </a:lnTo>
                <a:lnTo>
                  <a:pt x="20752" y="19361"/>
                </a:lnTo>
                <a:lnTo>
                  <a:pt x="20850" y="19129"/>
                </a:lnTo>
                <a:lnTo>
                  <a:pt x="20883" y="19100"/>
                </a:lnTo>
                <a:lnTo>
                  <a:pt x="20842" y="19100"/>
                </a:lnTo>
                <a:lnTo>
                  <a:pt x="20834" y="19071"/>
                </a:lnTo>
                <a:lnTo>
                  <a:pt x="20801" y="19013"/>
                </a:lnTo>
                <a:lnTo>
                  <a:pt x="20752" y="18955"/>
                </a:lnTo>
                <a:lnTo>
                  <a:pt x="20557" y="18838"/>
                </a:lnTo>
                <a:lnTo>
                  <a:pt x="20247" y="18693"/>
                </a:lnTo>
                <a:lnTo>
                  <a:pt x="19823" y="18547"/>
                </a:lnTo>
                <a:lnTo>
                  <a:pt x="18666" y="18170"/>
                </a:lnTo>
                <a:lnTo>
                  <a:pt x="18014" y="17937"/>
                </a:lnTo>
                <a:lnTo>
                  <a:pt x="17785" y="17821"/>
                </a:lnTo>
                <a:lnTo>
                  <a:pt x="17573" y="17704"/>
                </a:lnTo>
                <a:lnTo>
                  <a:pt x="17378" y="17559"/>
                </a:lnTo>
                <a:lnTo>
                  <a:pt x="17231" y="17443"/>
                </a:lnTo>
                <a:lnTo>
                  <a:pt x="17101" y="17327"/>
                </a:lnTo>
                <a:lnTo>
                  <a:pt x="17003" y="17181"/>
                </a:lnTo>
                <a:lnTo>
                  <a:pt x="16921" y="17036"/>
                </a:lnTo>
                <a:lnTo>
                  <a:pt x="16872" y="16890"/>
                </a:lnTo>
                <a:lnTo>
                  <a:pt x="16807" y="16571"/>
                </a:lnTo>
                <a:lnTo>
                  <a:pt x="17280" y="16949"/>
                </a:lnTo>
                <a:lnTo>
                  <a:pt x="17753" y="17268"/>
                </a:lnTo>
                <a:lnTo>
                  <a:pt x="18226" y="17559"/>
                </a:lnTo>
                <a:lnTo>
                  <a:pt x="18715" y="17821"/>
                </a:lnTo>
                <a:lnTo>
                  <a:pt x="19204" y="18024"/>
                </a:lnTo>
                <a:lnTo>
                  <a:pt x="19693" y="18228"/>
                </a:lnTo>
                <a:lnTo>
                  <a:pt x="20198" y="18373"/>
                </a:lnTo>
                <a:lnTo>
                  <a:pt x="20687" y="18489"/>
                </a:lnTo>
                <a:lnTo>
                  <a:pt x="20932" y="18489"/>
                </a:lnTo>
                <a:lnTo>
                  <a:pt x="21127" y="18518"/>
                </a:lnTo>
                <a:lnTo>
                  <a:pt x="21290" y="18548"/>
                </a:lnTo>
                <a:close/>
                <a:moveTo>
                  <a:pt x="228" y="3023"/>
                </a:moveTo>
                <a:lnTo>
                  <a:pt x="261" y="3111"/>
                </a:lnTo>
                <a:lnTo>
                  <a:pt x="277" y="3111"/>
                </a:lnTo>
                <a:lnTo>
                  <a:pt x="261" y="3140"/>
                </a:lnTo>
                <a:lnTo>
                  <a:pt x="277" y="3285"/>
                </a:lnTo>
                <a:lnTo>
                  <a:pt x="277" y="3314"/>
                </a:lnTo>
                <a:lnTo>
                  <a:pt x="261" y="3314"/>
                </a:lnTo>
                <a:lnTo>
                  <a:pt x="245" y="3256"/>
                </a:lnTo>
                <a:lnTo>
                  <a:pt x="261" y="3256"/>
                </a:lnTo>
                <a:lnTo>
                  <a:pt x="261" y="3198"/>
                </a:lnTo>
                <a:lnTo>
                  <a:pt x="245" y="3140"/>
                </a:lnTo>
                <a:lnTo>
                  <a:pt x="245" y="3082"/>
                </a:lnTo>
                <a:close/>
                <a:moveTo>
                  <a:pt x="98" y="669"/>
                </a:moveTo>
                <a:lnTo>
                  <a:pt x="98" y="698"/>
                </a:lnTo>
                <a:lnTo>
                  <a:pt x="95" y="674"/>
                </a:lnTo>
                <a:close/>
                <a:moveTo>
                  <a:pt x="65" y="436"/>
                </a:moveTo>
                <a:lnTo>
                  <a:pt x="82" y="465"/>
                </a:lnTo>
                <a:lnTo>
                  <a:pt x="82" y="552"/>
                </a:lnTo>
                <a:lnTo>
                  <a:pt x="78" y="541"/>
                </a:lnTo>
                <a:close/>
                <a:moveTo>
                  <a:pt x="32" y="91"/>
                </a:moveTo>
                <a:lnTo>
                  <a:pt x="65" y="291"/>
                </a:lnTo>
                <a:lnTo>
                  <a:pt x="65" y="320"/>
                </a:lnTo>
                <a:lnTo>
                  <a:pt x="49" y="291"/>
                </a:lnTo>
                <a:lnTo>
                  <a:pt x="49" y="262"/>
                </a:lnTo>
                <a:lnTo>
                  <a:pt x="33" y="262"/>
                </a:lnTo>
                <a:lnTo>
                  <a:pt x="33" y="407"/>
                </a:lnTo>
                <a:lnTo>
                  <a:pt x="49" y="407"/>
                </a:lnTo>
                <a:lnTo>
                  <a:pt x="49" y="436"/>
                </a:lnTo>
                <a:lnTo>
                  <a:pt x="78" y="541"/>
                </a:lnTo>
                <a:lnTo>
                  <a:pt x="95" y="674"/>
                </a:lnTo>
                <a:lnTo>
                  <a:pt x="82" y="698"/>
                </a:lnTo>
                <a:lnTo>
                  <a:pt x="82" y="727"/>
                </a:lnTo>
                <a:lnTo>
                  <a:pt x="98" y="756"/>
                </a:lnTo>
                <a:lnTo>
                  <a:pt x="114" y="814"/>
                </a:lnTo>
                <a:lnTo>
                  <a:pt x="130" y="1017"/>
                </a:lnTo>
                <a:lnTo>
                  <a:pt x="130" y="1105"/>
                </a:lnTo>
                <a:lnTo>
                  <a:pt x="147" y="1221"/>
                </a:lnTo>
                <a:lnTo>
                  <a:pt x="163" y="1337"/>
                </a:lnTo>
                <a:lnTo>
                  <a:pt x="163" y="1454"/>
                </a:lnTo>
                <a:lnTo>
                  <a:pt x="130" y="1337"/>
                </a:lnTo>
                <a:lnTo>
                  <a:pt x="98" y="1221"/>
                </a:lnTo>
                <a:lnTo>
                  <a:pt x="114" y="1454"/>
                </a:lnTo>
                <a:lnTo>
                  <a:pt x="147" y="1512"/>
                </a:lnTo>
                <a:lnTo>
                  <a:pt x="179" y="1657"/>
                </a:lnTo>
                <a:lnTo>
                  <a:pt x="179" y="1686"/>
                </a:lnTo>
                <a:lnTo>
                  <a:pt x="212" y="1802"/>
                </a:lnTo>
                <a:lnTo>
                  <a:pt x="228" y="1861"/>
                </a:lnTo>
                <a:lnTo>
                  <a:pt x="245" y="1948"/>
                </a:lnTo>
                <a:lnTo>
                  <a:pt x="293" y="2384"/>
                </a:lnTo>
                <a:lnTo>
                  <a:pt x="342" y="2733"/>
                </a:lnTo>
                <a:lnTo>
                  <a:pt x="326" y="2762"/>
                </a:lnTo>
                <a:lnTo>
                  <a:pt x="375" y="2878"/>
                </a:lnTo>
                <a:lnTo>
                  <a:pt x="391" y="2994"/>
                </a:lnTo>
                <a:lnTo>
                  <a:pt x="456" y="3285"/>
                </a:lnTo>
                <a:lnTo>
                  <a:pt x="489" y="3489"/>
                </a:lnTo>
                <a:lnTo>
                  <a:pt x="538" y="3692"/>
                </a:lnTo>
                <a:lnTo>
                  <a:pt x="587" y="3866"/>
                </a:lnTo>
                <a:lnTo>
                  <a:pt x="603" y="3983"/>
                </a:lnTo>
                <a:lnTo>
                  <a:pt x="701" y="4332"/>
                </a:lnTo>
                <a:lnTo>
                  <a:pt x="799" y="4622"/>
                </a:lnTo>
                <a:lnTo>
                  <a:pt x="978" y="5262"/>
                </a:lnTo>
                <a:lnTo>
                  <a:pt x="946" y="5204"/>
                </a:lnTo>
                <a:lnTo>
                  <a:pt x="962" y="5262"/>
                </a:lnTo>
                <a:lnTo>
                  <a:pt x="962" y="5291"/>
                </a:lnTo>
                <a:lnTo>
                  <a:pt x="962" y="5320"/>
                </a:lnTo>
                <a:lnTo>
                  <a:pt x="978" y="5349"/>
                </a:lnTo>
                <a:lnTo>
                  <a:pt x="978" y="5320"/>
                </a:lnTo>
                <a:lnTo>
                  <a:pt x="994" y="5378"/>
                </a:lnTo>
                <a:lnTo>
                  <a:pt x="1060" y="5494"/>
                </a:lnTo>
                <a:lnTo>
                  <a:pt x="1109" y="5640"/>
                </a:lnTo>
                <a:lnTo>
                  <a:pt x="1174" y="5814"/>
                </a:lnTo>
                <a:lnTo>
                  <a:pt x="1288" y="6076"/>
                </a:lnTo>
                <a:lnTo>
                  <a:pt x="1288" y="6105"/>
                </a:lnTo>
                <a:lnTo>
                  <a:pt x="1337" y="6221"/>
                </a:lnTo>
                <a:lnTo>
                  <a:pt x="1402" y="6367"/>
                </a:lnTo>
                <a:lnTo>
                  <a:pt x="1516" y="6686"/>
                </a:lnTo>
                <a:lnTo>
                  <a:pt x="1516" y="6745"/>
                </a:lnTo>
                <a:lnTo>
                  <a:pt x="1549" y="6832"/>
                </a:lnTo>
                <a:lnTo>
                  <a:pt x="1630" y="6948"/>
                </a:lnTo>
                <a:lnTo>
                  <a:pt x="1712" y="7122"/>
                </a:lnTo>
                <a:lnTo>
                  <a:pt x="1907" y="7529"/>
                </a:lnTo>
                <a:lnTo>
                  <a:pt x="2233" y="8140"/>
                </a:lnTo>
                <a:lnTo>
                  <a:pt x="2396" y="8460"/>
                </a:lnTo>
                <a:lnTo>
                  <a:pt x="2576" y="8750"/>
                </a:lnTo>
                <a:lnTo>
                  <a:pt x="2576" y="8809"/>
                </a:lnTo>
                <a:lnTo>
                  <a:pt x="2771" y="9070"/>
                </a:lnTo>
                <a:lnTo>
                  <a:pt x="2951" y="9390"/>
                </a:lnTo>
                <a:lnTo>
                  <a:pt x="3146" y="9681"/>
                </a:lnTo>
                <a:lnTo>
                  <a:pt x="3309" y="9942"/>
                </a:lnTo>
                <a:lnTo>
                  <a:pt x="3277" y="9942"/>
                </a:lnTo>
                <a:lnTo>
                  <a:pt x="3374" y="10088"/>
                </a:lnTo>
                <a:lnTo>
                  <a:pt x="3407" y="10117"/>
                </a:lnTo>
                <a:lnTo>
                  <a:pt x="3423" y="10117"/>
                </a:lnTo>
                <a:lnTo>
                  <a:pt x="3423" y="10088"/>
                </a:lnTo>
                <a:lnTo>
                  <a:pt x="3538" y="10262"/>
                </a:lnTo>
                <a:lnTo>
                  <a:pt x="3586" y="10349"/>
                </a:lnTo>
                <a:lnTo>
                  <a:pt x="3619" y="10408"/>
                </a:lnTo>
                <a:lnTo>
                  <a:pt x="3701" y="10524"/>
                </a:lnTo>
                <a:lnTo>
                  <a:pt x="3782" y="10582"/>
                </a:lnTo>
                <a:lnTo>
                  <a:pt x="3929" y="10815"/>
                </a:lnTo>
                <a:lnTo>
                  <a:pt x="4053" y="10970"/>
                </a:lnTo>
                <a:lnTo>
                  <a:pt x="4043" y="10989"/>
                </a:lnTo>
                <a:lnTo>
                  <a:pt x="4075" y="11018"/>
                </a:lnTo>
                <a:lnTo>
                  <a:pt x="4173" y="11163"/>
                </a:lnTo>
                <a:lnTo>
                  <a:pt x="4206" y="11192"/>
                </a:lnTo>
                <a:lnTo>
                  <a:pt x="4222" y="11192"/>
                </a:lnTo>
                <a:lnTo>
                  <a:pt x="4222" y="11163"/>
                </a:lnTo>
                <a:lnTo>
                  <a:pt x="4320" y="11309"/>
                </a:lnTo>
                <a:lnTo>
                  <a:pt x="4450" y="11454"/>
                </a:lnTo>
                <a:lnTo>
                  <a:pt x="4581" y="11599"/>
                </a:lnTo>
                <a:lnTo>
                  <a:pt x="4679" y="11745"/>
                </a:lnTo>
                <a:lnTo>
                  <a:pt x="4695" y="11745"/>
                </a:lnTo>
                <a:lnTo>
                  <a:pt x="4728" y="11774"/>
                </a:lnTo>
                <a:lnTo>
                  <a:pt x="4923" y="12006"/>
                </a:lnTo>
                <a:lnTo>
                  <a:pt x="5021" y="12094"/>
                </a:lnTo>
                <a:lnTo>
                  <a:pt x="5102" y="12181"/>
                </a:lnTo>
                <a:lnTo>
                  <a:pt x="5103" y="12210"/>
                </a:lnTo>
                <a:lnTo>
                  <a:pt x="5086" y="12210"/>
                </a:lnTo>
                <a:lnTo>
                  <a:pt x="5119" y="12239"/>
                </a:lnTo>
                <a:lnTo>
                  <a:pt x="5168" y="12239"/>
                </a:lnTo>
                <a:lnTo>
                  <a:pt x="5331" y="12413"/>
                </a:lnTo>
                <a:lnTo>
                  <a:pt x="5477" y="12588"/>
                </a:lnTo>
                <a:lnTo>
                  <a:pt x="5624" y="12791"/>
                </a:lnTo>
                <a:lnTo>
                  <a:pt x="5787" y="12937"/>
                </a:lnTo>
                <a:lnTo>
                  <a:pt x="6847" y="13896"/>
                </a:lnTo>
                <a:lnTo>
                  <a:pt x="6847" y="13925"/>
                </a:lnTo>
                <a:lnTo>
                  <a:pt x="6945" y="13983"/>
                </a:lnTo>
                <a:lnTo>
                  <a:pt x="7042" y="14070"/>
                </a:lnTo>
                <a:lnTo>
                  <a:pt x="7124" y="14158"/>
                </a:lnTo>
                <a:lnTo>
                  <a:pt x="7222" y="14216"/>
                </a:lnTo>
                <a:lnTo>
                  <a:pt x="7271" y="14274"/>
                </a:lnTo>
                <a:lnTo>
                  <a:pt x="7303" y="14274"/>
                </a:lnTo>
                <a:lnTo>
                  <a:pt x="7303" y="14303"/>
                </a:lnTo>
                <a:lnTo>
                  <a:pt x="7385" y="14361"/>
                </a:lnTo>
                <a:lnTo>
                  <a:pt x="7580" y="14536"/>
                </a:lnTo>
                <a:lnTo>
                  <a:pt x="7694" y="14623"/>
                </a:lnTo>
                <a:lnTo>
                  <a:pt x="7760" y="14681"/>
                </a:lnTo>
                <a:lnTo>
                  <a:pt x="7858" y="14739"/>
                </a:lnTo>
                <a:lnTo>
                  <a:pt x="8069" y="14914"/>
                </a:lnTo>
                <a:lnTo>
                  <a:pt x="8004" y="14885"/>
                </a:lnTo>
                <a:lnTo>
                  <a:pt x="8053" y="14943"/>
                </a:lnTo>
                <a:lnTo>
                  <a:pt x="8102" y="14943"/>
                </a:lnTo>
                <a:lnTo>
                  <a:pt x="8151" y="14972"/>
                </a:lnTo>
                <a:lnTo>
                  <a:pt x="8167" y="15030"/>
                </a:lnTo>
                <a:lnTo>
                  <a:pt x="8200" y="15030"/>
                </a:lnTo>
                <a:lnTo>
                  <a:pt x="8184" y="15001"/>
                </a:lnTo>
                <a:lnTo>
                  <a:pt x="8428" y="15204"/>
                </a:lnTo>
                <a:lnTo>
                  <a:pt x="8673" y="15350"/>
                </a:lnTo>
                <a:lnTo>
                  <a:pt x="9194" y="15669"/>
                </a:lnTo>
                <a:lnTo>
                  <a:pt x="9292" y="15757"/>
                </a:lnTo>
                <a:lnTo>
                  <a:pt x="9308" y="15786"/>
                </a:lnTo>
                <a:lnTo>
                  <a:pt x="9308" y="15815"/>
                </a:lnTo>
                <a:lnTo>
                  <a:pt x="9390" y="15844"/>
                </a:lnTo>
                <a:lnTo>
                  <a:pt x="9406" y="15844"/>
                </a:lnTo>
                <a:lnTo>
                  <a:pt x="9455" y="15873"/>
                </a:lnTo>
                <a:lnTo>
                  <a:pt x="9488" y="15931"/>
                </a:lnTo>
                <a:lnTo>
                  <a:pt x="9520" y="15960"/>
                </a:lnTo>
                <a:lnTo>
                  <a:pt x="9569" y="15989"/>
                </a:lnTo>
                <a:lnTo>
                  <a:pt x="9569" y="15960"/>
                </a:lnTo>
                <a:lnTo>
                  <a:pt x="9618" y="15960"/>
                </a:lnTo>
                <a:lnTo>
                  <a:pt x="9765" y="16105"/>
                </a:lnTo>
                <a:lnTo>
                  <a:pt x="9830" y="16135"/>
                </a:lnTo>
                <a:lnTo>
                  <a:pt x="9912" y="16193"/>
                </a:lnTo>
                <a:lnTo>
                  <a:pt x="9895" y="16193"/>
                </a:lnTo>
                <a:lnTo>
                  <a:pt x="10009" y="16222"/>
                </a:lnTo>
                <a:lnTo>
                  <a:pt x="10123" y="16280"/>
                </a:lnTo>
                <a:lnTo>
                  <a:pt x="10221" y="16338"/>
                </a:lnTo>
                <a:lnTo>
                  <a:pt x="10319" y="16338"/>
                </a:lnTo>
                <a:lnTo>
                  <a:pt x="10906" y="16629"/>
                </a:lnTo>
                <a:lnTo>
                  <a:pt x="11477" y="16919"/>
                </a:lnTo>
                <a:lnTo>
                  <a:pt x="12618" y="17385"/>
                </a:lnTo>
                <a:lnTo>
                  <a:pt x="13188" y="17617"/>
                </a:lnTo>
                <a:lnTo>
                  <a:pt x="13742" y="17821"/>
                </a:lnTo>
                <a:lnTo>
                  <a:pt x="14900" y="18199"/>
                </a:lnTo>
                <a:lnTo>
                  <a:pt x="15079" y="18286"/>
                </a:lnTo>
                <a:lnTo>
                  <a:pt x="15291" y="18344"/>
                </a:lnTo>
                <a:lnTo>
                  <a:pt x="15275" y="18344"/>
                </a:lnTo>
                <a:lnTo>
                  <a:pt x="15454" y="18344"/>
                </a:lnTo>
                <a:lnTo>
                  <a:pt x="15862" y="18460"/>
                </a:lnTo>
                <a:lnTo>
                  <a:pt x="16302" y="18547"/>
                </a:lnTo>
                <a:lnTo>
                  <a:pt x="16253" y="18547"/>
                </a:lnTo>
                <a:lnTo>
                  <a:pt x="16253" y="18577"/>
                </a:lnTo>
                <a:lnTo>
                  <a:pt x="16286" y="18577"/>
                </a:lnTo>
                <a:lnTo>
                  <a:pt x="16351" y="18547"/>
                </a:lnTo>
                <a:lnTo>
                  <a:pt x="16351" y="18577"/>
                </a:lnTo>
                <a:lnTo>
                  <a:pt x="16400" y="18577"/>
                </a:lnTo>
                <a:lnTo>
                  <a:pt x="16414" y="18550"/>
                </a:lnTo>
                <a:lnTo>
                  <a:pt x="17508" y="18751"/>
                </a:lnTo>
                <a:lnTo>
                  <a:pt x="18062" y="18867"/>
                </a:lnTo>
                <a:lnTo>
                  <a:pt x="18617" y="18925"/>
                </a:lnTo>
                <a:lnTo>
                  <a:pt x="18763" y="18955"/>
                </a:lnTo>
                <a:lnTo>
                  <a:pt x="18926" y="18954"/>
                </a:lnTo>
                <a:lnTo>
                  <a:pt x="19236" y="18984"/>
                </a:lnTo>
                <a:lnTo>
                  <a:pt x="19644" y="19042"/>
                </a:lnTo>
                <a:lnTo>
                  <a:pt x="20051" y="19100"/>
                </a:lnTo>
                <a:lnTo>
                  <a:pt x="20459" y="19100"/>
                </a:lnTo>
                <a:lnTo>
                  <a:pt x="20842" y="19100"/>
                </a:lnTo>
                <a:lnTo>
                  <a:pt x="20850" y="19129"/>
                </a:lnTo>
                <a:lnTo>
                  <a:pt x="20818" y="19158"/>
                </a:lnTo>
                <a:lnTo>
                  <a:pt x="20720" y="19216"/>
                </a:lnTo>
                <a:lnTo>
                  <a:pt x="20573" y="19245"/>
                </a:lnTo>
                <a:lnTo>
                  <a:pt x="20328" y="19274"/>
                </a:lnTo>
                <a:lnTo>
                  <a:pt x="19513" y="19274"/>
                </a:lnTo>
                <a:lnTo>
                  <a:pt x="19513" y="19245"/>
                </a:lnTo>
                <a:lnTo>
                  <a:pt x="19497" y="19216"/>
                </a:lnTo>
                <a:lnTo>
                  <a:pt x="19464" y="19216"/>
                </a:lnTo>
                <a:lnTo>
                  <a:pt x="19187" y="19245"/>
                </a:lnTo>
                <a:lnTo>
                  <a:pt x="18878" y="19216"/>
                </a:lnTo>
                <a:lnTo>
                  <a:pt x="18552" y="19158"/>
                </a:lnTo>
                <a:lnTo>
                  <a:pt x="18242" y="19071"/>
                </a:lnTo>
                <a:lnTo>
                  <a:pt x="18258" y="19071"/>
                </a:lnTo>
                <a:lnTo>
                  <a:pt x="18144" y="19071"/>
                </a:lnTo>
                <a:lnTo>
                  <a:pt x="18030" y="19071"/>
                </a:lnTo>
                <a:lnTo>
                  <a:pt x="18030" y="19042"/>
                </a:lnTo>
                <a:lnTo>
                  <a:pt x="17932" y="19042"/>
                </a:lnTo>
                <a:lnTo>
                  <a:pt x="17851" y="19071"/>
                </a:lnTo>
                <a:lnTo>
                  <a:pt x="17818" y="19042"/>
                </a:lnTo>
                <a:lnTo>
                  <a:pt x="17785" y="19013"/>
                </a:lnTo>
                <a:lnTo>
                  <a:pt x="17736" y="19042"/>
                </a:lnTo>
                <a:lnTo>
                  <a:pt x="17508" y="19042"/>
                </a:lnTo>
                <a:lnTo>
                  <a:pt x="17378" y="19013"/>
                </a:lnTo>
                <a:lnTo>
                  <a:pt x="17247" y="18984"/>
                </a:lnTo>
                <a:lnTo>
                  <a:pt x="17264" y="18984"/>
                </a:lnTo>
                <a:lnTo>
                  <a:pt x="17052" y="18955"/>
                </a:lnTo>
                <a:lnTo>
                  <a:pt x="16807" y="18925"/>
                </a:lnTo>
                <a:lnTo>
                  <a:pt x="16334" y="18867"/>
                </a:lnTo>
                <a:lnTo>
                  <a:pt x="16351" y="18838"/>
                </a:lnTo>
                <a:lnTo>
                  <a:pt x="16351" y="18809"/>
                </a:lnTo>
                <a:lnTo>
                  <a:pt x="16318" y="18838"/>
                </a:lnTo>
                <a:lnTo>
                  <a:pt x="16269" y="18838"/>
                </a:lnTo>
                <a:lnTo>
                  <a:pt x="16155" y="18838"/>
                </a:lnTo>
                <a:lnTo>
                  <a:pt x="16106" y="18809"/>
                </a:lnTo>
                <a:lnTo>
                  <a:pt x="15992" y="18809"/>
                </a:lnTo>
                <a:lnTo>
                  <a:pt x="15911" y="18780"/>
                </a:lnTo>
                <a:lnTo>
                  <a:pt x="15927" y="18780"/>
                </a:lnTo>
                <a:lnTo>
                  <a:pt x="15829" y="18780"/>
                </a:lnTo>
                <a:lnTo>
                  <a:pt x="15797" y="18751"/>
                </a:lnTo>
                <a:lnTo>
                  <a:pt x="15764" y="18780"/>
                </a:lnTo>
                <a:lnTo>
                  <a:pt x="15715" y="18722"/>
                </a:lnTo>
                <a:lnTo>
                  <a:pt x="15682" y="18751"/>
                </a:lnTo>
                <a:lnTo>
                  <a:pt x="15650" y="18722"/>
                </a:lnTo>
                <a:lnTo>
                  <a:pt x="15601" y="18693"/>
                </a:lnTo>
                <a:lnTo>
                  <a:pt x="15487" y="18693"/>
                </a:lnTo>
                <a:lnTo>
                  <a:pt x="15422" y="18664"/>
                </a:lnTo>
                <a:lnTo>
                  <a:pt x="15275" y="18606"/>
                </a:lnTo>
                <a:lnTo>
                  <a:pt x="15242" y="18606"/>
                </a:lnTo>
                <a:lnTo>
                  <a:pt x="15226" y="18635"/>
                </a:lnTo>
                <a:lnTo>
                  <a:pt x="15226" y="18606"/>
                </a:lnTo>
                <a:lnTo>
                  <a:pt x="15291" y="18606"/>
                </a:lnTo>
                <a:lnTo>
                  <a:pt x="15275" y="18577"/>
                </a:lnTo>
                <a:lnTo>
                  <a:pt x="14981" y="18518"/>
                </a:lnTo>
                <a:lnTo>
                  <a:pt x="14672" y="18460"/>
                </a:lnTo>
                <a:lnTo>
                  <a:pt x="14085" y="18257"/>
                </a:lnTo>
                <a:lnTo>
                  <a:pt x="14020" y="18228"/>
                </a:lnTo>
                <a:lnTo>
                  <a:pt x="14003" y="18199"/>
                </a:lnTo>
                <a:lnTo>
                  <a:pt x="13906" y="18170"/>
                </a:lnTo>
                <a:lnTo>
                  <a:pt x="13808" y="18170"/>
                </a:lnTo>
                <a:lnTo>
                  <a:pt x="13775" y="18111"/>
                </a:lnTo>
                <a:lnTo>
                  <a:pt x="13726" y="18111"/>
                </a:lnTo>
                <a:lnTo>
                  <a:pt x="13694" y="18111"/>
                </a:lnTo>
                <a:lnTo>
                  <a:pt x="13661" y="18111"/>
                </a:lnTo>
                <a:lnTo>
                  <a:pt x="13612" y="18111"/>
                </a:lnTo>
                <a:lnTo>
                  <a:pt x="13645" y="18082"/>
                </a:lnTo>
                <a:lnTo>
                  <a:pt x="13645" y="18053"/>
                </a:lnTo>
                <a:lnTo>
                  <a:pt x="13531" y="18053"/>
                </a:lnTo>
                <a:lnTo>
                  <a:pt x="13400" y="18024"/>
                </a:lnTo>
                <a:lnTo>
                  <a:pt x="13433" y="18024"/>
                </a:lnTo>
                <a:lnTo>
                  <a:pt x="13433" y="17995"/>
                </a:lnTo>
                <a:lnTo>
                  <a:pt x="13368" y="17995"/>
                </a:lnTo>
                <a:lnTo>
                  <a:pt x="13319" y="17966"/>
                </a:lnTo>
                <a:lnTo>
                  <a:pt x="13205" y="17937"/>
                </a:lnTo>
                <a:lnTo>
                  <a:pt x="13237" y="17908"/>
                </a:lnTo>
                <a:lnTo>
                  <a:pt x="13172" y="17879"/>
                </a:lnTo>
                <a:lnTo>
                  <a:pt x="13156" y="17908"/>
                </a:lnTo>
                <a:lnTo>
                  <a:pt x="13107" y="17908"/>
                </a:lnTo>
                <a:lnTo>
                  <a:pt x="13107" y="17879"/>
                </a:lnTo>
                <a:lnTo>
                  <a:pt x="13025" y="17879"/>
                </a:lnTo>
                <a:lnTo>
                  <a:pt x="12927" y="17850"/>
                </a:lnTo>
                <a:lnTo>
                  <a:pt x="12748" y="17792"/>
                </a:lnTo>
                <a:lnTo>
                  <a:pt x="12585" y="17704"/>
                </a:lnTo>
                <a:lnTo>
                  <a:pt x="12422" y="17646"/>
                </a:lnTo>
                <a:lnTo>
                  <a:pt x="12406" y="17617"/>
                </a:lnTo>
                <a:lnTo>
                  <a:pt x="12389" y="17617"/>
                </a:lnTo>
                <a:lnTo>
                  <a:pt x="12373" y="17588"/>
                </a:lnTo>
                <a:lnTo>
                  <a:pt x="12324" y="17559"/>
                </a:lnTo>
                <a:lnTo>
                  <a:pt x="12178" y="17559"/>
                </a:lnTo>
                <a:lnTo>
                  <a:pt x="12194" y="17588"/>
                </a:lnTo>
                <a:lnTo>
                  <a:pt x="12014" y="17501"/>
                </a:lnTo>
                <a:lnTo>
                  <a:pt x="11868" y="17443"/>
                </a:lnTo>
                <a:lnTo>
                  <a:pt x="11884" y="17414"/>
                </a:lnTo>
                <a:lnTo>
                  <a:pt x="11884" y="17385"/>
                </a:lnTo>
                <a:lnTo>
                  <a:pt x="11917" y="17385"/>
                </a:lnTo>
                <a:lnTo>
                  <a:pt x="11868" y="17326"/>
                </a:lnTo>
                <a:lnTo>
                  <a:pt x="11900" y="17326"/>
                </a:lnTo>
                <a:lnTo>
                  <a:pt x="11803" y="17297"/>
                </a:lnTo>
                <a:lnTo>
                  <a:pt x="11721" y="17268"/>
                </a:lnTo>
                <a:lnTo>
                  <a:pt x="11591" y="17268"/>
                </a:lnTo>
                <a:lnTo>
                  <a:pt x="11525" y="17239"/>
                </a:lnTo>
                <a:lnTo>
                  <a:pt x="11444" y="17210"/>
                </a:lnTo>
                <a:lnTo>
                  <a:pt x="11460" y="17210"/>
                </a:lnTo>
                <a:lnTo>
                  <a:pt x="11460" y="17181"/>
                </a:lnTo>
                <a:lnTo>
                  <a:pt x="11444" y="17181"/>
                </a:lnTo>
                <a:lnTo>
                  <a:pt x="11460" y="17152"/>
                </a:lnTo>
                <a:lnTo>
                  <a:pt x="11281" y="17181"/>
                </a:lnTo>
                <a:lnTo>
                  <a:pt x="11248" y="17152"/>
                </a:lnTo>
                <a:lnTo>
                  <a:pt x="11248" y="17123"/>
                </a:lnTo>
                <a:lnTo>
                  <a:pt x="11167" y="17123"/>
                </a:lnTo>
                <a:lnTo>
                  <a:pt x="11069" y="17094"/>
                </a:lnTo>
                <a:lnTo>
                  <a:pt x="11020" y="17036"/>
                </a:lnTo>
                <a:lnTo>
                  <a:pt x="10987" y="17007"/>
                </a:lnTo>
                <a:lnTo>
                  <a:pt x="11020" y="17007"/>
                </a:lnTo>
                <a:lnTo>
                  <a:pt x="11020" y="16978"/>
                </a:lnTo>
                <a:lnTo>
                  <a:pt x="10857" y="16919"/>
                </a:lnTo>
                <a:lnTo>
                  <a:pt x="10776" y="16890"/>
                </a:lnTo>
                <a:lnTo>
                  <a:pt x="10759" y="16890"/>
                </a:lnTo>
                <a:lnTo>
                  <a:pt x="10759" y="16919"/>
                </a:lnTo>
                <a:lnTo>
                  <a:pt x="10710" y="16919"/>
                </a:lnTo>
                <a:lnTo>
                  <a:pt x="10613" y="16861"/>
                </a:lnTo>
                <a:lnTo>
                  <a:pt x="10629" y="16861"/>
                </a:lnTo>
                <a:lnTo>
                  <a:pt x="10645" y="16832"/>
                </a:lnTo>
                <a:lnTo>
                  <a:pt x="10482" y="16803"/>
                </a:lnTo>
                <a:lnTo>
                  <a:pt x="10319" y="16745"/>
                </a:lnTo>
                <a:lnTo>
                  <a:pt x="10352" y="16745"/>
                </a:lnTo>
                <a:lnTo>
                  <a:pt x="10384" y="16745"/>
                </a:lnTo>
                <a:lnTo>
                  <a:pt x="10286" y="16687"/>
                </a:lnTo>
                <a:lnTo>
                  <a:pt x="10172" y="16629"/>
                </a:lnTo>
                <a:lnTo>
                  <a:pt x="9977" y="16512"/>
                </a:lnTo>
                <a:lnTo>
                  <a:pt x="9993" y="16542"/>
                </a:lnTo>
                <a:lnTo>
                  <a:pt x="9977" y="16542"/>
                </a:lnTo>
                <a:lnTo>
                  <a:pt x="9928" y="16483"/>
                </a:lnTo>
                <a:lnTo>
                  <a:pt x="9879" y="16454"/>
                </a:lnTo>
                <a:lnTo>
                  <a:pt x="9846" y="16425"/>
                </a:lnTo>
                <a:lnTo>
                  <a:pt x="9781" y="16396"/>
                </a:lnTo>
                <a:lnTo>
                  <a:pt x="9765" y="16396"/>
                </a:lnTo>
                <a:lnTo>
                  <a:pt x="9814" y="16425"/>
                </a:lnTo>
                <a:lnTo>
                  <a:pt x="9602" y="16309"/>
                </a:lnTo>
                <a:lnTo>
                  <a:pt x="9471" y="16251"/>
                </a:lnTo>
                <a:lnTo>
                  <a:pt x="9341" y="16164"/>
                </a:lnTo>
                <a:lnTo>
                  <a:pt x="9292" y="16164"/>
                </a:lnTo>
                <a:lnTo>
                  <a:pt x="9211" y="16135"/>
                </a:lnTo>
                <a:lnTo>
                  <a:pt x="9227" y="16105"/>
                </a:lnTo>
                <a:lnTo>
                  <a:pt x="9194" y="16076"/>
                </a:lnTo>
                <a:lnTo>
                  <a:pt x="9227" y="16076"/>
                </a:lnTo>
                <a:lnTo>
                  <a:pt x="9292" y="16105"/>
                </a:lnTo>
                <a:lnTo>
                  <a:pt x="9276" y="16076"/>
                </a:lnTo>
                <a:lnTo>
                  <a:pt x="9227" y="16076"/>
                </a:lnTo>
                <a:lnTo>
                  <a:pt x="9129" y="16018"/>
                </a:lnTo>
                <a:lnTo>
                  <a:pt x="9080" y="15989"/>
                </a:lnTo>
                <a:lnTo>
                  <a:pt x="9031" y="15960"/>
                </a:lnTo>
                <a:lnTo>
                  <a:pt x="8999" y="15931"/>
                </a:lnTo>
                <a:lnTo>
                  <a:pt x="9015" y="15931"/>
                </a:lnTo>
                <a:lnTo>
                  <a:pt x="9031" y="15902"/>
                </a:lnTo>
                <a:lnTo>
                  <a:pt x="8999" y="15902"/>
                </a:lnTo>
                <a:lnTo>
                  <a:pt x="8933" y="15873"/>
                </a:lnTo>
                <a:lnTo>
                  <a:pt x="8885" y="15844"/>
                </a:lnTo>
                <a:lnTo>
                  <a:pt x="8836" y="15815"/>
                </a:lnTo>
                <a:lnTo>
                  <a:pt x="8787" y="15815"/>
                </a:lnTo>
                <a:lnTo>
                  <a:pt x="8770" y="15786"/>
                </a:lnTo>
                <a:lnTo>
                  <a:pt x="8722" y="15757"/>
                </a:lnTo>
                <a:lnTo>
                  <a:pt x="8673" y="15728"/>
                </a:lnTo>
                <a:lnTo>
                  <a:pt x="8673" y="15699"/>
                </a:lnTo>
                <a:lnTo>
                  <a:pt x="8689" y="15669"/>
                </a:lnTo>
                <a:lnTo>
                  <a:pt x="8575" y="15669"/>
                </a:lnTo>
                <a:lnTo>
                  <a:pt x="8575" y="15640"/>
                </a:lnTo>
                <a:lnTo>
                  <a:pt x="8542" y="15640"/>
                </a:lnTo>
                <a:lnTo>
                  <a:pt x="8510" y="15611"/>
                </a:lnTo>
                <a:lnTo>
                  <a:pt x="8461" y="15582"/>
                </a:lnTo>
                <a:lnTo>
                  <a:pt x="8412" y="15582"/>
                </a:lnTo>
                <a:lnTo>
                  <a:pt x="8281" y="15466"/>
                </a:lnTo>
                <a:lnTo>
                  <a:pt x="8216" y="15408"/>
                </a:lnTo>
                <a:lnTo>
                  <a:pt x="8167" y="15350"/>
                </a:lnTo>
                <a:lnTo>
                  <a:pt x="8069" y="15321"/>
                </a:lnTo>
                <a:lnTo>
                  <a:pt x="7972" y="15233"/>
                </a:lnTo>
                <a:lnTo>
                  <a:pt x="8004" y="15233"/>
                </a:lnTo>
                <a:lnTo>
                  <a:pt x="7955" y="15204"/>
                </a:lnTo>
                <a:lnTo>
                  <a:pt x="7906" y="15175"/>
                </a:lnTo>
                <a:lnTo>
                  <a:pt x="7858" y="15117"/>
                </a:lnTo>
                <a:lnTo>
                  <a:pt x="7776" y="15030"/>
                </a:lnTo>
                <a:lnTo>
                  <a:pt x="7743" y="15001"/>
                </a:lnTo>
                <a:lnTo>
                  <a:pt x="7727" y="15030"/>
                </a:lnTo>
                <a:lnTo>
                  <a:pt x="7711" y="15059"/>
                </a:lnTo>
                <a:lnTo>
                  <a:pt x="7662" y="15001"/>
                </a:lnTo>
                <a:lnTo>
                  <a:pt x="7597" y="14943"/>
                </a:lnTo>
                <a:lnTo>
                  <a:pt x="7515" y="14914"/>
                </a:lnTo>
                <a:lnTo>
                  <a:pt x="7466" y="14826"/>
                </a:lnTo>
                <a:lnTo>
                  <a:pt x="7515" y="14855"/>
                </a:lnTo>
                <a:lnTo>
                  <a:pt x="7531" y="14855"/>
                </a:lnTo>
                <a:lnTo>
                  <a:pt x="7515" y="14826"/>
                </a:lnTo>
                <a:lnTo>
                  <a:pt x="7466" y="14768"/>
                </a:lnTo>
                <a:lnTo>
                  <a:pt x="7417" y="14739"/>
                </a:lnTo>
                <a:lnTo>
                  <a:pt x="7368" y="14710"/>
                </a:lnTo>
                <a:lnTo>
                  <a:pt x="7303" y="14681"/>
                </a:lnTo>
                <a:lnTo>
                  <a:pt x="7320" y="14739"/>
                </a:lnTo>
                <a:lnTo>
                  <a:pt x="7271" y="14681"/>
                </a:lnTo>
                <a:lnTo>
                  <a:pt x="7238" y="14652"/>
                </a:lnTo>
                <a:lnTo>
                  <a:pt x="7189" y="14652"/>
                </a:lnTo>
                <a:lnTo>
                  <a:pt x="7189" y="14623"/>
                </a:lnTo>
                <a:lnTo>
                  <a:pt x="7124" y="14565"/>
                </a:lnTo>
                <a:lnTo>
                  <a:pt x="7091" y="14536"/>
                </a:lnTo>
                <a:lnTo>
                  <a:pt x="7075" y="14565"/>
                </a:lnTo>
                <a:lnTo>
                  <a:pt x="6961" y="14448"/>
                </a:lnTo>
                <a:lnTo>
                  <a:pt x="6830" y="14332"/>
                </a:lnTo>
                <a:lnTo>
                  <a:pt x="6716" y="14216"/>
                </a:lnTo>
                <a:lnTo>
                  <a:pt x="6667" y="14158"/>
                </a:lnTo>
                <a:lnTo>
                  <a:pt x="6635" y="14100"/>
                </a:lnTo>
                <a:lnTo>
                  <a:pt x="6586" y="14070"/>
                </a:lnTo>
                <a:lnTo>
                  <a:pt x="6570" y="14070"/>
                </a:lnTo>
                <a:lnTo>
                  <a:pt x="6586" y="14100"/>
                </a:lnTo>
                <a:lnTo>
                  <a:pt x="6602" y="14100"/>
                </a:lnTo>
                <a:lnTo>
                  <a:pt x="6635" y="14129"/>
                </a:lnTo>
                <a:lnTo>
                  <a:pt x="6602" y="14129"/>
                </a:lnTo>
                <a:lnTo>
                  <a:pt x="6553" y="14070"/>
                </a:lnTo>
                <a:lnTo>
                  <a:pt x="6553" y="14041"/>
                </a:lnTo>
                <a:lnTo>
                  <a:pt x="6570" y="14041"/>
                </a:lnTo>
                <a:lnTo>
                  <a:pt x="6504" y="13983"/>
                </a:lnTo>
                <a:lnTo>
                  <a:pt x="6456" y="13954"/>
                </a:lnTo>
                <a:lnTo>
                  <a:pt x="6390" y="13954"/>
                </a:lnTo>
                <a:lnTo>
                  <a:pt x="6325" y="13867"/>
                </a:lnTo>
                <a:lnTo>
                  <a:pt x="6276" y="13809"/>
                </a:lnTo>
                <a:lnTo>
                  <a:pt x="6195" y="13780"/>
                </a:lnTo>
                <a:lnTo>
                  <a:pt x="6162" y="13722"/>
                </a:lnTo>
                <a:lnTo>
                  <a:pt x="6146" y="13722"/>
                </a:lnTo>
                <a:lnTo>
                  <a:pt x="6162" y="13664"/>
                </a:lnTo>
                <a:lnTo>
                  <a:pt x="6097" y="13605"/>
                </a:lnTo>
                <a:lnTo>
                  <a:pt x="6048" y="13576"/>
                </a:lnTo>
                <a:lnTo>
                  <a:pt x="5999" y="13489"/>
                </a:lnTo>
                <a:lnTo>
                  <a:pt x="5999" y="13518"/>
                </a:lnTo>
                <a:lnTo>
                  <a:pt x="5983" y="13489"/>
                </a:lnTo>
                <a:lnTo>
                  <a:pt x="5934" y="13460"/>
                </a:lnTo>
                <a:lnTo>
                  <a:pt x="5950" y="13460"/>
                </a:lnTo>
                <a:lnTo>
                  <a:pt x="5918" y="13431"/>
                </a:lnTo>
                <a:lnTo>
                  <a:pt x="5869" y="13373"/>
                </a:lnTo>
                <a:lnTo>
                  <a:pt x="5901" y="13431"/>
                </a:lnTo>
                <a:lnTo>
                  <a:pt x="5950" y="13489"/>
                </a:lnTo>
                <a:lnTo>
                  <a:pt x="5852" y="13431"/>
                </a:lnTo>
                <a:lnTo>
                  <a:pt x="5820" y="13373"/>
                </a:lnTo>
                <a:lnTo>
                  <a:pt x="5755" y="13315"/>
                </a:lnTo>
                <a:lnTo>
                  <a:pt x="5706" y="13286"/>
                </a:lnTo>
                <a:lnTo>
                  <a:pt x="5689" y="13227"/>
                </a:lnTo>
                <a:lnTo>
                  <a:pt x="5640" y="13169"/>
                </a:lnTo>
                <a:lnTo>
                  <a:pt x="5608" y="13169"/>
                </a:lnTo>
                <a:lnTo>
                  <a:pt x="5543" y="13082"/>
                </a:lnTo>
                <a:lnTo>
                  <a:pt x="5526" y="13082"/>
                </a:lnTo>
                <a:lnTo>
                  <a:pt x="5494" y="13053"/>
                </a:lnTo>
                <a:lnTo>
                  <a:pt x="5445" y="13024"/>
                </a:lnTo>
                <a:lnTo>
                  <a:pt x="5412" y="12995"/>
                </a:lnTo>
                <a:lnTo>
                  <a:pt x="5380" y="12995"/>
                </a:lnTo>
                <a:lnTo>
                  <a:pt x="5266" y="12850"/>
                </a:lnTo>
                <a:lnTo>
                  <a:pt x="5282" y="12849"/>
                </a:lnTo>
                <a:lnTo>
                  <a:pt x="5217" y="12762"/>
                </a:lnTo>
                <a:lnTo>
                  <a:pt x="5135" y="12704"/>
                </a:lnTo>
                <a:lnTo>
                  <a:pt x="5151" y="12704"/>
                </a:lnTo>
                <a:lnTo>
                  <a:pt x="5086" y="12646"/>
                </a:lnTo>
                <a:lnTo>
                  <a:pt x="5037" y="12588"/>
                </a:lnTo>
                <a:lnTo>
                  <a:pt x="5005" y="12559"/>
                </a:lnTo>
                <a:lnTo>
                  <a:pt x="5005" y="12472"/>
                </a:lnTo>
                <a:lnTo>
                  <a:pt x="4972" y="12443"/>
                </a:lnTo>
                <a:lnTo>
                  <a:pt x="4923" y="12413"/>
                </a:lnTo>
                <a:lnTo>
                  <a:pt x="4891" y="12384"/>
                </a:lnTo>
                <a:lnTo>
                  <a:pt x="4874" y="12413"/>
                </a:lnTo>
                <a:lnTo>
                  <a:pt x="4874" y="12443"/>
                </a:lnTo>
                <a:lnTo>
                  <a:pt x="4711" y="12239"/>
                </a:lnTo>
                <a:lnTo>
                  <a:pt x="4630" y="12152"/>
                </a:lnTo>
                <a:lnTo>
                  <a:pt x="4548" y="12035"/>
                </a:lnTo>
                <a:lnTo>
                  <a:pt x="4532" y="12036"/>
                </a:lnTo>
                <a:lnTo>
                  <a:pt x="4516" y="12006"/>
                </a:lnTo>
                <a:lnTo>
                  <a:pt x="4271" y="11745"/>
                </a:lnTo>
                <a:lnTo>
                  <a:pt x="4157" y="11599"/>
                </a:lnTo>
                <a:lnTo>
                  <a:pt x="4092" y="11483"/>
                </a:lnTo>
                <a:lnTo>
                  <a:pt x="4092" y="11425"/>
                </a:lnTo>
                <a:lnTo>
                  <a:pt x="4059" y="11396"/>
                </a:lnTo>
                <a:lnTo>
                  <a:pt x="4043" y="11367"/>
                </a:lnTo>
                <a:lnTo>
                  <a:pt x="4027" y="11367"/>
                </a:lnTo>
                <a:lnTo>
                  <a:pt x="4027" y="11396"/>
                </a:lnTo>
                <a:lnTo>
                  <a:pt x="4043" y="11454"/>
                </a:lnTo>
                <a:lnTo>
                  <a:pt x="3896" y="11251"/>
                </a:lnTo>
                <a:lnTo>
                  <a:pt x="3782" y="11076"/>
                </a:lnTo>
                <a:lnTo>
                  <a:pt x="3782" y="11105"/>
                </a:lnTo>
                <a:lnTo>
                  <a:pt x="3749" y="11076"/>
                </a:lnTo>
                <a:lnTo>
                  <a:pt x="3749" y="11047"/>
                </a:lnTo>
                <a:lnTo>
                  <a:pt x="3733" y="11018"/>
                </a:lnTo>
                <a:lnTo>
                  <a:pt x="3652" y="10902"/>
                </a:lnTo>
                <a:lnTo>
                  <a:pt x="3635" y="10931"/>
                </a:lnTo>
                <a:lnTo>
                  <a:pt x="3619" y="10873"/>
                </a:lnTo>
                <a:lnTo>
                  <a:pt x="3586" y="10844"/>
                </a:lnTo>
                <a:lnTo>
                  <a:pt x="3570" y="10844"/>
                </a:lnTo>
                <a:lnTo>
                  <a:pt x="3538" y="10785"/>
                </a:lnTo>
                <a:lnTo>
                  <a:pt x="3538" y="10756"/>
                </a:lnTo>
                <a:lnTo>
                  <a:pt x="3440" y="10669"/>
                </a:lnTo>
                <a:lnTo>
                  <a:pt x="3342" y="10524"/>
                </a:lnTo>
                <a:lnTo>
                  <a:pt x="3326" y="10437"/>
                </a:lnTo>
                <a:lnTo>
                  <a:pt x="3277" y="10408"/>
                </a:lnTo>
                <a:lnTo>
                  <a:pt x="3277" y="10437"/>
                </a:lnTo>
                <a:lnTo>
                  <a:pt x="3179" y="10233"/>
                </a:lnTo>
                <a:lnTo>
                  <a:pt x="3130" y="10117"/>
                </a:lnTo>
                <a:lnTo>
                  <a:pt x="2983" y="9971"/>
                </a:lnTo>
                <a:lnTo>
                  <a:pt x="2837" y="9768"/>
                </a:lnTo>
                <a:lnTo>
                  <a:pt x="2543" y="9303"/>
                </a:lnTo>
                <a:lnTo>
                  <a:pt x="2559" y="9303"/>
                </a:lnTo>
                <a:lnTo>
                  <a:pt x="2527" y="9245"/>
                </a:lnTo>
                <a:lnTo>
                  <a:pt x="2510" y="9245"/>
                </a:lnTo>
                <a:lnTo>
                  <a:pt x="2494" y="9216"/>
                </a:lnTo>
                <a:lnTo>
                  <a:pt x="2494" y="9157"/>
                </a:lnTo>
                <a:lnTo>
                  <a:pt x="2527" y="9157"/>
                </a:lnTo>
                <a:lnTo>
                  <a:pt x="2478" y="9099"/>
                </a:lnTo>
                <a:lnTo>
                  <a:pt x="2445" y="9041"/>
                </a:lnTo>
                <a:lnTo>
                  <a:pt x="2380" y="8983"/>
                </a:lnTo>
                <a:lnTo>
                  <a:pt x="2380" y="9012"/>
                </a:lnTo>
                <a:lnTo>
                  <a:pt x="2347" y="8954"/>
                </a:lnTo>
                <a:lnTo>
                  <a:pt x="2315" y="8896"/>
                </a:lnTo>
                <a:lnTo>
                  <a:pt x="2282" y="8867"/>
                </a:lnTo>
                <a:lnTo>
                  <a:pt x="2282" y="8838"/>
                </a:lnTo>
                <a:lnTo>
                  <a:pt x="2299" y="8838"/>
                </a:lnTo>
                <a:lnTo>
                  <a:pt x="2315" y="8838"/>
                </a:lnTo>
                <a:lnTo>
                  <a:pt x="2266" y="8780"/>
                </a:lnTo>
                <a:lnTo>
                  <a:pt x="2266" y="8750"/>
                </a:lnTo>
                <a:lnTo>
                  <a:pt x="2282" y="8750"/>
                </a:lnTo>
                <a:lnTo>
                  <a:pt x="2331" y="8780"/>
                </a:lnTo>
                <a:lnTo>
                  <a:pt x="2380" y="8809"/>
                </a:lnTo>
                <a:lnTo>
                  <a:pt x="2380" y="8780"/>
                </a:lnTo>
                <a:lnTo>
                  <a:pt x="2347" y="8721"/>
                </a:lnTo>
                <a:lnTo>
                  <a:pt x="2347" y="8692"/>
                </a:lnTo>
                <a:lnTo>
                  <a:pt x="2364" y="8692"/>
                </a:lnTo>
                <a:lnTo>
                  <a:pt x="2380" y="8721"/>
                </a:lnTo>
                <a:lnTo>
                  <a:pt x="2413" y="8750"/>
                </a:lnTo>
                <a:lnTo>
                  <a:pt x="2380" y="8692"/>
                </a:lnTo>
                <a:lnTo>
                  <a:pt x="2315" y="8634"/>
                </a:lnTo>
                <a:lnTo>
                  <a:pt x="2299" y="8634"/>
                </a:lnTo>
                <a:lnTo>
                  <a:pt x="2299" y="8692"/>
                </a:lnTo>
                <a:lnTo>
                  <a:pt x="2250" y="8605"/>
                </a:lnTo>
                <a:lnTo>
                  <a:pt x="2217" y="8605"/>
                </a:lnTo>
                <a:lnTo>
                  <a:pt x="2201" y="8591"/>
                </a:lnTo>
                <a:lnTo>
                  <a:pt x="2184" y="8576"/>
                </a:lnTo>
                <a:lnTo>
                  <a:pt x="2136" y="8518"/>
                </a:lnTo>
                <a:lnTo>
                  <a:pt x="2136" y="8489"/>
                </a:lnTo>
                <a:lnTo>
                  <a:pt x="2168" y="8547"/>
                </a:lnTo>
                <a:lnTo>
                  <a:pt x="2201" y="8576"/>
                </a:lnTo>
                <a:lnTo>
                  <a:pt x="2184" y="8518"/>
                </a:lnTo>
                <a:lnTo>
                  <a:pt x="2152" y="8460"/>
                </a:lnTo>
                <a:lnTo>
                  <a:pt x="2087" y="8373"/>
                </a:lnTo>
                <a:lnTo>
                  <a:pt x="2103" y="8402"/>
                </a:lnTo>
                <a:lnTo>
                  <a:pt x="2087" y="8431"/>
                </a:lnTo>
                <a:lnTo>
                  <a:pt x="2038" y="8373"/>
                </a:lnTo>
                <a:lnTo>
                  <a:pt x="2038" y="8343"/>
                </a:lnTo>
                <a:lnTo>
                  <a:pt x="2054" y="8343"/>
                </a:lnTo>
                <a:lnTo>
                  <a:pt x="2021" y="8285"/>
                </a:lnTo>
                <a:lnTo>
                  <a:pt x="1973" y="8256"/>
                </a:lnTo>
                <a:lnTo>
                  <a:pt x="1989" y="8285"/>
                </a:lnTo>
                <a:lnTo>
                  <a:pt x="1956" y="8256"/>
                </a:lnTo>
                <a:lnTo>
                  <a:pt x="1924" y="8227"/>
                </a:lnTo>
                <a:lnTo>
                  <a:pt x="1907" y="8169"/>
                </a:lnTo>
                <a:lnTo>
                  <a:pt x="1875" y="8111"/>
                </a:lnTo>
                <a:lnTo>
                  <a:pt x="1891" y="8082"/>
                </a:lnTo>
                <a:lnTo>
                  <a:pt x="1924" y="8111"/>
                </a:lnTo>
                <a:lnTo>
                  <a:pt x="1940" y="8111"/>
                </a:lnTo>
                <a:lnTo>
                  <a:pt x="1924" y="8024"/>
                </a:lnTo>
                <a:lnTo>
                  <a:pt x="1907" y="8024"/>
                </a:lnTo>
                <a:lnTo>
                  <a:pt x="1858" y="7995"/>
                </a:lnTo>
                <a:lnTo>
                  <a:pt x="1842" y="7966"/>
                </a:lnTo>
                <a:lnTo>
                  <a:pt x="1826" y="7966"/>
                </a:lnTo>
                <a:lnTo>
                  <a:pt x="1826" y="7995"/>
                </a:lnTo>
                <a:lnTo>
                  <a:pt x="1826" y="7936"/>
                </a:lnTo>
                <a:lnTo>
                  <a:pt x="1842" y="7936"/>
                </a:lnTo>
                <a:lnTo>
                  <a:pt x="1777" y="7820"/>
                </a:lnTo>
                <a:lnTo>
                  <a:pt x="1744" y="7791"/>
                </a:lnTo>
                <a:lnTo>
                  <a:pt x="1744" y="7733"/>
                </a:lnTo>
                <a:lnTo>
                  <a:pt x="1712" y="7733"/>
                </a:lnTo>
                <a:lnTo>
                  <a:pt x="1695" y="7617"/>
                </a:lnTo>
                <a:lnTo>
                  <a:pt x="1614" y="7500"/>
                </a:lnTo>
                <a:lnTo>
                  <a:pt x="1598" y="7442"/>
                </a:lnTo>
                <a:lnTo>
                  <a:pt x="1581" y="7413"/>
                </a:lnTo>
                <a:lnTo>
                  <a:pt x="1598" y="7384"/>
                </a:lnTo>
                <a:lnTo>
                  <a:pt x="1532" y="7268"/>
                </a:lnTo>
                <a:lnTo>
                  <a:pt x="1516" y="7297"/>
                </a:lnTo>
                <a:lnTo>
                  <a:pt x="1549" y="7355"/>
                </a:lnTo>
                <a:lnTo>
                  <a:pt x="1565" y="7413"/>
                </a:lnTo>
                <a:lnTo>
                  <a:pt x="1549" y="7384"/>
                </a:lnTo>
                <a:lnTo>
                  <a:pt x="1483" y="7297"/>
                </a:lnTo>
                <a:lnTo>
                  <a:pt x="1500" y="7268"/>
                </a:lnTo>
                <a:lnTo>
                  <a:pt x="1467" y="7210"/>
                </a:lnTo>
                <a:lnTo>
                  <a:pt x="1435" y="7152"/>
                </a:lnTo>
                <a:lnTo>
                  <a:pt x="1435" y="7122"/>
                </a:lnTo>
                <a:lnTo>
                  <a:pt x="1402" y="7093"/>
                </a:lnTo>
                <a:lnTo>
                  <a:pt x="1386" y="7035"/>
                </a:lnTo>
                <a:lnTo>
                  <a:pt x="1386" y="6977"/>
                </a:lnTo>
                <a:lnTo>
                  <a:pt x="1353" y="6919"/>
                </a:lnTo>
                <a:lnTo>
                  <a:pt x="1418" y="7006"/>
                </a:lnTo>
                <a:lnTo>
                  <a:pt x="1386" y="6948"/>
                </a:lnTo>
                <a:lnTo>
                  <a:pt x="1369" y="6861"/>
                </a:lnTo>
                <a:lnTo>
                  <a:pt x="1288" y="6803"/>
                </a:lnTo>
                <a:lnTo>
                  <a:pt x="1272" y="6774"/>
                </a:lnTo>
                <a:lnTo>
                  <a:pt x="1255" y="6745"/>
                </a:lnTo>
                <a:lnTo>
                  <a:pt x="1255" y="6715"/>
                </a:lnTo>
                <a:lnTo>
                  <a:pt x="1239" y="6686"/>
                </a:lnTo>
                <a:lnTo>
                  <a:pt x="1288" y="6774"/>
                </a:lnTo>
                <a:lnTo>
                  <a:pt x="1288" y="6715"/>
                </a:lnTo>
                <a:lnTo>
                  <a:pt x="1239" y="6570"/>
                </a:lnTo>
                <a:lnTo>
                  <a:pt x="1190" y="6512"/>
                </a:lnTo>
                <a:lnTo>
                  <a:pt x="1174" y="6512"/>
                </a:lnTo>
                <a:lnTo>
                  <a:pt x="1157" y="6483"/>
                </a:lnTo>
                <a:lnTo>
                  <a:pt x="1157" y="6454"/>
                </a:lnTo>
                <a:lnTo>
                  <a:pt x="1174" y="6454"/>
                </a:lnTo>
                <a:lnTo>
                  <a:pt x="1157" y="6396"/>
                </a:lnTo>
                <a:lnTo>
                  <a:pt x="1141" y="6396"/>
                </a:lnTo>
                <a:lnTo>
                  <a:pt x="1141" y="6425"/>
                </a:lnTo>
                <a:lnTo>
                  <a:pt x="1125" y="6396"/>
                </a:lnTo>
                <a:lnTo>
                  <a:pt x="1060" y="6076"/>
                </a:lnTo>
                <a:lnTo>
                  <a:pt x="1125" y="6163"/>
                </a:lnTo>
                <a:lnTo>
                  <a:pt x="1092" y="6105"/>
                </a:lnTo>
                <a:lnTo>
                  <a:pt x="1125" y="6105"/>
                </a:lnTo>
                <a:lnTo>
                  <a:pt x="1125" y="6047"/>
                </a:lnTo>
                <a:lnTo>
                  <a:pt x="1141" y="6047"/>
                </a:lnTo>
                <a:lnTo>
                  <a:pt x="1109" y="5989"/>
                </a:lnTo>
                <a:lnTo>
                  <a:pt x="1076" y="5901"/>
                </a:lnTo>
                <a:lnTo>
                  <a:pt x="1076" y="5960"/>
                </a:lnTo>
                <a:lnTo>
                  <a:pt x="1060" y="5960"/>
                </a:lnTo>
                <a:lnTo>
                  <a:pt x="1027" y="5931"/>
                </a:lnTo>
                <a:lnTo>
                  <a:pt x="978" y="5872"/>
                </a:lnTo>
                <a:lnTo>
                  <a:pt x="962" y="5843"/>
                </a:lnTo>
                <a:lnTo>
                  <a:pt x="946" y="5872"/>
                </a:lnTo>
                <a:lnTo>
                  <a:pt x="913" y="5756"/>
                </a:lnTo>
                <a:lnTo>
                  <a:pt x="913" y="5611"/>
                </a:lnTo>
                <a:lnTo>
                  <a:pt x="864" y="5494"/>
                </a:lnTo>
                <a:lnTo>
                  <a:pt x="864" y="5407"/>
                </a:lnTo>
                <a:lnTo>
                  <a:pt x="848" y="5320"/>
                </a:lnTo>
                <a:lnTo>
                  <a:pt x="815" y="5204"/>
                </a:lnTo>
                <a:lnTo>
                  <a:pt x="782" y="5175"/>
                </a:lnTo>
                <a:lnTo>
                  <a:pt x="782" y="5233"/>
                </a:lnTo>
                <a:lnTo>
                  <a:pt x="799" y="5262"/>
                </a:lnTo>
                <a:lnTo>
                  <a:pt x="782" y="5262"/>
                </a:lnTo>
                <a:lnTo>
                  <a:pt x="734" y="5087"/>
                </a:lnTo>
                <a:lnTo>
                  <a:pt x="717" y="5058"/>
                </a:lnTo>
                <a:lnTo>
                  <a:pt x="701" y="5000"/>
                </a:lnTo>
                <a:lnTo>
                  <a:pt x="717" y="5117"/>
                </a:lnTo>
                <a:lnTo>
                  <a:pt x="701" y="5175"/>
                </a:lnTo>
                <a:lnTo>
                  <a:pt x="668" y="5058"/>
                </a:lnTo>
                <a:lnTo>
                  <a:pt x="685" y="5058"/>
                </a:lnTo>
                <a:lnTo>
                  <a:pt x="652" y="4971"/>
                </a:lnTo>
                <a:lnTo>
                  <a:pt x="636" y="4942"/>
                </a:lnTo>
                <a:lnTo>
                  <a:pt x="619" y="4913"/>
                </a:lnTo>
                <a:lnTo>
                  <a:pt x="587" y="4826"/>
                </a:lnTo>
                <a:lnTo>
                  <a:pt x="587" y="4739"/>
                </a:lnTo>
                <a:lnTo>
                  <a:pt x="619" y="4797"/>
                </a:lnTo>
                <a:lnTo>
                  <a:pt x="636" y="4884"/>
                </a:lnTo>
                <a:lnTo>
                  <a:pt x="668" y="4942"/>
                </a:lnTo>
                <a:lnTo>
                  <a:pt x="685" y="4942"/>
                </a:lnTo>
                <a:lnTo>
                  <a:pt x="636" y="4797"/>
                </a:lnTo>
                <a:lnTo>
                  <a:pt x="619" y="4758"/>
                </a:lnTo>
                <a:lnTo>
                  <a:pt x="619" y="4651"/>
                </a:lnTo>
                <a:lnTo>
                  <a:pt x="587" y="4535"/>
                </a:lnTo>
                <a:lnTo>
                  <a:pt x="619" y="4593"/>
                </a:lnTo>
                <a:lnTo>
                  <a:pt x="603" y="4477"/>
                </a:lnTo>
                <a:lnTo>
                  <a:pt x="603" y="4419"/>
                </a:lnTo>
                <a:lnTo>
                  <a:pt x="619" y="4361"/>
                </a:lnTo>
                <a:lnTo>
                  <a:pt x="587" y="4273"/>
                </a:lnTo>
                <a:lnTo>
                  <a:pt x="571" y="4273"/>
                </a:lnTo>
                <a:lnTo>
                  <a:pt x="571" y="4303"/>
                </a:lnTo>
                <a:lnTo>
                  <a:pt x="554" y="4332"/>
                </a:lnTo>
                <a:lnTo>
                  <a:pt x="489" y="4070"/>
                </a:lnTo>
                <a:lnTo>
                  <a:pt x="424" y="3896"/>
                </a:lnTo>
                <a:lnTo>
                  <a:pt x="424" y="3866"/>
                </a:lnTo>
                <a:lnTo>
                  <a:pt x="440" y="3837"/>
                </a:lnTo>
                <a:lnTo>
                  <a:pt x="473" y="3896"/>
                </a:lnTo>
                <a:lnTo>
                  <a:pt x="391" y="3576"/>
                </a:lnTo>
                <a:lnTo>
                  <a:pt x="326" y="3256"/>
                </a:lnTo>
                <a:lnTo>
                  <a:pt x="326" y="3285"/>
                </a:lnTo>
                <a:lnTo>
                  <a:pt x="310" y="3285"/>
                </a:lnTo>
                <a:lnTo>
                  <a:pt x="293" y="3198"/>
                </a:lnTo>
                <a:lnTo>
                  <a:pt x="277" y="3111"/>
                </a:lnTo>
                <a:lnTo>
                  <a:pt x="277" y="3082"/>
                </a:lnTo>
                <a:lnTo>
                  <a:pt x="293" y="3082"/>
                </a:lnTo>
                <a:lnTo>
                  <a:pt x="277" y="3023"/>
                </a:lnTo>
                <a:lnTo>
                  <a:pt x="293" y="2994"/>
                </a:lnTo>
                <a:lnTo>
                  <a:pt x="293" y="2936"/>
                </a:lnTo>
                <a:lnTo>
                  <a:pt x="228" y="2704"/>
                </a:lnTo>
                <a:lnTo>
                  <a:pt x="179" y="2471"/>
                </a:lnTo>
                <a:lnTo>
                  <a:pt x="163" y="2268"/>
                </a:lnTo>
                <a:lnTo>
                  <a:pt x="130" y="2093"/>
                </a:lnTo>
                <a:lnTo>
                  <a:pt x="82" y="1744"/>
                </a:lnTo>
                <a:lnTo>
                  <a:pt x="82" y="1686"/>
                </a:lnTo>
                <a:lnTo>
                  <a:pt x="98" y="1657"/>
                </a:lnTo>
                <a:lnTo>
                  <a:pt x="114" y="1657"/>
                </a:lnTo>
                <a:lnTo>
                  <a:pt x="114" y="1599"/>
                </a:lnTo>
                <a:lnTo>
                  <a:pt x="98" y="1541"/>
                </a:lnTo>
                <a:lnTo>
                  <a:pt x="98" y="1570"/>
                </a:lnTo>
                <a:lnTo>
                  <a:pt x="82" y="1570"/>
                </a:lnTo>
                <a:lnTo>
                  <a:pt x="82" y="1512"/>
                </a:lnTo>
                <a:lnTo>
                  <a:pt x="82" y="1337"/>
                </a:lnTo>
                <a:lnTo>
                  <a:pt x="65" y="1192"/>
                </a:lnTo>
                <a:lnTo>
                  <a:pt x="49" y="1076"/>
                </a:lnTo>
                <a:lnTo>
                  <a:pt x="65" y="1076"/>
                </a:lnTo>
                <a:lnTo>
                  <a:pt x="82" y="1105"/>
                </a:lnTo>
                <a:lnTo>
                  <a:pt x="82" y="1017"/>
                </a:lnTo>
                <a:lnTo>
                  <a:pt x="65" y="930"/>
                </a:lnTo>
                <a:lnTo>
                  <a:pt x="49" y="727"/>
                </a:lnTo>
                <a:lnTo>
                  <a:pt x="33" y="814"/>
                </a:lnTo>
                <a:lnTo>
                  <a:pt x="16" y="669"/>
                </a:lnTo>
                <a:lnTo>
                  <a:pt x="16" y="523"/>
                </a:lnTo>
                <a:lnTo>
                  <a:pt x="0" y="262"/>
                </a:lnTo>
                <a:lnTo>
                  <a:pt x="16" y="262"/>
                </a:lnTo>
                <a:lnTo>
                  <a:pt x="16" y="145"/>
                </a:lnTo>
                <a:close/>
                <a:moveTo>
                  <a:pt x="16" y="0"/>
                </a:moveTo>
                <a:lnTo>
                  <a:pt x="33" y="87"/>
                </a:lnTo>
                <a:lnTo>
                  <a:pt x="32" y="91"/>
                </a:lnTo>
                <a:close/>
              </a:path>
            </a:pathLst>
          </a:custGeom>
          <a:solidFill>
            <a:srgbClr val="873624"/>
          </a:solidFill>
          <a:ln w="12700">
            <a:miter lim="400000"/>
          </a:ln>
        </p:spPr>
        <p:txBody>
          <a:bodyPr lIns="0" tIns="0" rIns="0" bIns="0"/>
          <a:lstStyle/>
          <a:p>
            <a:pPr lvl="0"/>
          </a:p>
        </p:txBody>
      </p:sp>
      <p:sp>
        <p:nvSpPr>
          <p:cNvPr id="35" name="Shape 35"/>
          <p:cNvSpPr/>
          <p:nvPr/>
        </p:nvSpPr>
        <p:spPr>
          <a:xfrm rot="9377604">
            <a:off x="3925861" y="3316840"/>
            <a:ext cx="1288496" cy="72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 y="91"/>
                </a:moveTo>
                <a:lnTo>
                  <a:pt x="16" y="0"/>
                </a:lnTo>
                <a:lnTo>
                  <a:pt x="33" y="87"/>
                </a:lnTo>
                <a:close/>
                <a:moveTo>
                  <a:pt x="81" y="552"/>
                </a:moveTo>
                <a:lnTo>
                  <a:pt x="78" y="541"/>
                </a:lnTo>
                <a:lnTo>
                  <a:pt x="65" y="436"/>
                </a:lnTo>
                <a:lnTo>
                  <a:pt x="81" y="465"/>
                </a:lnTo>
                <a:close/>
                <a:moveTo>
                  <a:pt x="98" y="698"/>
                </a:moveTo>
                <a:lnTo>
                  <a:pt x="95" y="674"/>
                </a:lnTo>
                <a:lnTo>
                  <a:pt x="98" y="669"/>
                </a:lnTo>
                <a:close/>
                <a:moveTo>
                  <a:pt x="261" y="3314"/>
                </a:moveTo>
                <a:lnTo>
                  <a:pt x="245" y="3256"/>
                </a:lnTo>
                <a:lnTo>
                  <a:pt x="261" y="3256"/>
                </a:lnTo>
                <a:lnTo>
                  <a:pt x="261" y="3198"/>
                </a:lnTo>
                <a:lnTo>
                  <a:pt x="245" y="3140"/>
                </a:lnTo>
                <a:lnTo>
                  <a:pt x="245" y="3082"/>
                </a:lnTo>
                <a:lnTo>
                  <a:pt x="228" y="3023"/>
                </a:lnTo>
                <a:lnTo>
                  <a:pt x="261" y="3111"/>
                </a:lnTo>
                <a:lnTo>
                  <a:pt x="277" y="3111"/>
                </a:lnTo>
                <a:lnTo>
                  <a:pt x="261" y="3140"/>
                </a:lnTo>
                <a:lnTo>
                  <a:pt x="277" y="3285"/>
                </a:lnTo>
                <a:lnTo>
                  <a:pt x="277" y="3314"/>
                </a:lnTo>
                <a:close/>
                <a:moveTo>
                  <a:pt x="587" y="4535"/>
                </a:moveTo>
                <a:lnTo>
                  <a:pt x="571" y="4477"/>
                </a:lnTo>
                <a:lnTo>
                  <a:pt x="554" y="4448"/>
                </a:lnTo>
                <a:lnTo>
                  <a:pt x="538" y="4477"/>
                </a:lnTo>
                <a:lnTo>
                  <a:pt x="424" y="4099"/>
                </a:lnTo>
                <a:lnTo>
                  <a:pt x="440" y="4099"/>
                </a:lnTo>
                <a:lnTo>
                  <a:pt x="424" y="4070"/>
                </a:lnTo>
                <a:lnTo>
                  <a:pt x="424" y="3983"/>
                </a:lnTo>
                <a:lnTo>
                  <a:pt x="473" y="4215"/>
                </a:lnTo>
                <a:lnTo>
                  <a:pt x="505" y="4332"/>
                </a:lnTo>
                <a:lnTo>
                  <a:pt x="554" y="4419"/>
                </a:lnTo>
                <a:lnTo>
                  <a:pt x="554" y="4390"/>
                </a:lnTo>
                <a:lnTo>
                  <a:pt x="571" y="4448"/>
                </a:lnTo>
                <a:close/>
                <a:moveTo>
                  <a:pt x="587" y="4535"/>
                </a:moveTo>
                <a:lnTo>
                  <a:pt x="587" y="4535"/>
                </a:lnTo>
                <a:close/>
                <a:moveTo>
                  <a:pt x="619" y="4768"/>
                </a:moveTo>
                <a:lnTo>
                  <a:pt x="587" y="4680"/>
                </a:lnTo>
                <a:lnTo>
                  <a:pt x="619" y="4758"/>
                </a:lnTo>
                <a:close/>
                <a:moveTo>
                  <a:pt x="831" y="5524"/>
                </a:moveTo>
                <a:lnTo>
                  <a:pt x="815" y="5494"/>
                </a:lnTo>
                <a:lnTo>
                  <a:pt x="782" y="5465"/>
                </a:lnTo>
                <a:lnTo>
                  <a:pt x="766" y="5378"/>
                </a:lnTo>
                <a:lnTo>
                  <a:pt x="782" y="5378"/>
                </a:lnTo>
                <a:lnTo>
                  <a:pt x="782" y="5349"/>
                </a:lnTo>
                <a:lnTo>
                  <a:pt x="799" y="5320"/>
                </a:lnTo>
                <a:lnTo>
                  <a:pt x="831" y="5349"/>
                </a:lnTo>
                <a:lnTo>
                  <a:pt x="831" y="5407"/>
                </a:lnTo>
                <a:lnTo>
                  <a:pt x="864" y="5494"/>
                </a:lnTo>
                <a:lnTo>
                  <a:pt x="848" y="5524"/>
                </a:lnTo>
                <a:close/>
                <a:moveTo>
                  <a:pt x="1190" y="6541"/>
                </a:moveTo>
                <a:lnTo>
                  <a:pt x="1174" y="6512"/>
                </a:lnTo>
                <a:close/>
                <a:moveTo>
                  <a:pt x="16400" y="18548"/>
                </a:moveTo>
                <a:lnTo>
                  <a:pt x="16416" y="18548"/>
                </a:lnTo>
                <a:lnTo>
                  <a:pt x="16414" y="18550"/>
                </a:lnTo>
                <a:close/>
                <a:moveTo>
                  <a:pt x="1581" y="7471"/>
                </a:moveTo>
                <a:lnTo>
                  <a:pt x="1565" y="7413"/>
                </a:lnTo>
                <a:lnTo>
                  <a:pt x="1581" y="7442"/>
                </a:lnTo>
                <a:close/>
                <a:moveTo>
                  <a:pt x="19073" y="21571"/>
                </a:moveTo>
                <a:lnTo>
                  <a:pt x="18943" y="21367"/>
                </a:lnTo>
                <a:lnTo>
                  <a:pt x="19073" y="21193"/>
                </a:lnTo>
                <a:lnTo>
                  <a:pt x="19220" y="21019"/>
                </a:lnTo>
                <a:lnTo>
                  <a:pt x="19383" y="20815"/>
                </a:lnTo>
                <a:lnTo>
                  <a:pt x="19595" y="20641"/>
                </a:lnTo>
                <a:lnTo>
                  <a:pt x="20280" y="20001"/>
                </a:lnTo>
                <a:lnTo>
                  <a:pt x="20459" y="19798"/>
                </a:lnTo>
                <a:lnTo>
                  <a:pt x="20606" y="19594"/>
                </a:lnTo>
                <a:lnTo>
                  <a:pt x="20752" y="19362"/>
                </a:lnTo>
                <a:lnTo>
                  <a:pt x="20850" y="19129"/>
                </a:lnTo>
                <a:lnTo>
                  <a:pt x="20850" y="19129"/>
                </a:lnTo>
                <a:lnTo>
                  <a:pt x="20883" y="19100"/>
                </a:lnTo>
                <a:lnTo>
                  <a:pt x="20842" y="19100"/>
                </a:lnTo>
                <a:lnTo>
                  <a:pt x="20834" y="19071"/>
                </a:lnTo>
                <a:lnTo>
                  <a:pt x="20801" y="19013"/>
                </a:lnTo>
                <a:lnTo>
                  <a:pt x="20752" y="18955"/>
                </a:lnTo>
                <a:lnTo>
                  <a:pt x="20557" y="18838"/>
                </a:lnTo>
                <a:lnTo>
                  <a:pt x="20247" y="18693"/>
                </a:lnTo>
                <a:lnTo>
                  <a:pt x="19823" y="18548"/>
                </a:lnTo>
                <a:lnTo>
                  <a:pt x="18666" y="18170"/>
                </a:lnTo>
                <a:lnTo>
                  <a:pt x="18014" y="17937"/>
                </a:lnTo>
                <a:lnTo>
                  <a:pt x="17785" y="17821"/>
                </a:lnTo>
                <a:lnTo>
                  <a:pt x="17573" y="17704"/>
                </a:lnTo>
                <a:lnTo>
                  <a:pt x="17378" y="17559"/>
                </a:lnTo>
                <a:lnTo>
                  <a:pt x="17231" y="17443"/>
                </a:lnTo>
                <a:lnTo>
                  <a:pt x="17101" y="17327"/>
                </a:lnTo>
                <a:lnTo>
                  <a:pt x="17003" y="17181"/>
                </a:lnTo>
                <a:lnTo>
                  <a:pt x="16921" y="17036"/>
                </a:lnTo>
                <a:lnTo>
                  <a:pt x="16872" y="16890"/>
                </a:lnTo>
                <a:lnTo>
                  <a:pt x="16807" y="16571"/>
                </a:lnTo>
                <a:lnTo>
                  <a:pt x="17280" y="16949"/>
                </a:lnTo>
                <a:lnTo>
                  <a:pt x="17753" y="17268"/>
                </a:lnTo>
                <a:lnTo>
                  <a:pt x="18226" y="17559"/>
                </a:lnTo>
                <a:lnTo>
                  <a:pt x="18715" y="17821"/>
                </a:lnTo>
                <a:lnTo>
                  <a:pt x="19204" y="18024"/>
                </a:lnTo>
                <a:lnTo>
                  <a:pt x="19693" y="18228"/>
                </a:lnTo>
                <a:lnTo>
                  <a:pt x="20198" y="18373"/>
                </a:lnTo>
                <a:lnTo>
                  <a:pt x="20687" y="18489"/>
                </a:lnTo>
                <a:lnTo>
                  <a:pt x="20932" y="18489"/>
                </a:lnTo>
                <a:lnTo>
                  <a:pt x="21127" y="18518"/>
                </a:lnTo>
                <a:lnTo>
                  <a:pt x="21290" y="18548"/>
                </a:lnTo>
                <a:lnTo>
                  <a:pt x="21421" y="18606"/>
                </a:lnTo>
                <a:lnTo>
                  <a:pt x="21518" y="18693"/>
                </a:lnTo>
                <a:lnTo>
                  <a:pt x="21551" y="18780"/>
                </a:lnTo>
                <a:lnTo>
                  <a:pt x="21584" y="18838"/>
                </a:lnTo>
                <a:lnTo>
                  <a:pt x="21600" y="18955"/>
                </a:lnTo>
                <a:lnTo>
                  <a:pt x="21584" y="19071"/>
                </a:lnTo>
                <a:lnTo>
                  <a:pt x="21551" y="19216"/>
                </a:lnTo>
                <a:lnTo>
                  <a:pt x="21502" y="19332"/>
                </a:lnTo>
                <a:lnTo>
                  <a:pt x="21421" y="19449"/>
                </a:lnTo>
                <a:lnTo>
                  <a:pt x="21323" y="19565"/>
                </a:lnTo>
                <a:lnTo>
                  <a:pt x="21192" y="19681"/>
                </a:lnTo>
                <a:lnTo>
                  <a:pt x="21046" y="19798"/>
                </a:lnTo>
                <a:lnTo>
                  <a:pt x="20720" y="20030"/>
                </a:lnTo>
                <a:lnTo>
                  <a:pt x="20377" y="20234"/>
                </a:lnTo>
                <a:lnTo>
                  <a:pt x="20247" y="20350"/>
                </a:lnTo>
                <a:lnTo>
                  <a:pt x="20100" y="20495"/>
                </a:lnTo>
                <a:lnTo>
                  <a:pt x="19774" y="20873"/>
                </a:lnTo>
                <a:lnTo>
                  <a:pt x="19220" y="21600"/>
                </a:lnTo>
                <a:lnTo>
                  <a:pt x="19122" y="21600"/>
                </a:lnTo>
                <a:close/>
                <a:moveTo>
                  <a:pt x="15242" y="18606"/>
                </a:moveTo>
                <a:lnTo>
                  <a:pt x="15246" y="18606"/>
                </a:lnTo>
                <a:close/>
                <a:moveTo>
                  <a:pt x="15226" y="18635"/>
                </a:moveTo>
                <a:lnTo>
                  <a:pt x="15226" y="18606"/>
                </a:lnTo>
                <a:lnTo>
                  <a:pt x="15242" y="18606"/>
                </a:lnTo>
                <a:close/>
                <a:moveTo>
                  <a:pt x="2380" y="9012"/>
                </a:moveTo>
                <a:close/>
                <a:moveTo>
                  <a:pt x="2396" y="9041"/>
                </a:moveTo>
                <a:lnTo>
                  <a:pt x="2380" y="9012"/>
                </a:lnTo>
                <a:lnTo>
                  <a:pt x="2396" y="9012"/>
                </a:lnTo>
                <a:close/>
                <a:moveTo>
                  <a:pt x="4092" y="11018"/>
                </a:moveTo>
                <a:lnTo>
                  <a:pt x="4053" y="10970"/>
                </a:lnTo>
                <a:lnTo>
                  <a:pt x="4059" y="10960"/>
                </a:lnTo>
                <a:close/>
                <a:moveTo>
                  <a:pt x="10759" y="16920"/>
                </a:moveTo>
                <a:lnTo>
                  <a:pt x="10776" y="16920"/>
                </a:lnTo>
                <a:close/>
                <a:moveTo>
                  <a:pt x="7694" y="14623"/>
                </a:moveTo>
                <a:lnTo>
                  <a:pt x="7662" y="14594"/>
                </a:lnTo>
                <a:lnTo>
                  <a:pt x="7694" y="14623"/>
                </a:lnTo>
                <a:close/>
                <a:moveTo>
                  <a:pt x="5592" y="13198"/>
                </a:moveTo>
                <a:lnTo>
                  <a:pt x="5559" y="13140"/>
                </a:lnTo>
                <a:lnTo>
                  <a:pt x="5608" y="13169"/>
                </a:lnTo>
                <a:lnTo>
                  <a:pt x="5608" y="13198"/>
                </a:lnTo>
                <a:close/>
                <a:moveTo>
                  <a:pt x="5689" y="13286"/>
                </a:moveTo>
                <a:lnTo>
                  <a:pt x="5673" y="13257"/>
                </a:lnTo>
                <a:lnTo>
                  <a:pt x="5706" y="13286"/>
                </a:lnTo>
                <a:close/>
                <a:moveTo>
                  <a:pt x="7515" y="14914"/>
                </a:moveTo>
                <a:lnTo>
                  <a:pt x="7466" y="14826"/>
                </a:lnTo>
                <a:lnTo>
                  <a:pt x="7515" y="14855"/>
                </a:lnTo>
                <a:lnTo>
                  <a:pt x="7531" y="14855"/>
                </a:lnTo>
                <a:lnTo>
                  <a:pt x="7515" y="14826"/>
                </a:lnTo>
                <a:lnTo>
                  <a:pt x="7466" y="14768"/>
                </a:lnTo>
                <a:lnTo>
                  <a:pt x="7417" y="14739"/>
                </a:lnTo>
                <a:lnTo>
                  <a:pt x="7368" y="14710"/>
                </a:lnTo>
                <a:lnTo>
                  <a:pt x="7303" y="14681"/>
                </a:lnTo>
                <a:lnTo>
                  <a:pt x="7320" y="14739"/>
                </a:lnTo>
                <a:lnTo>
                  <a:pt x="7271" y="14681"/>
                </a:lnTo>
                <a:lnTo>
                  <a:pt x="7238" y="14652"/>
                </a:lnTo>
                <a:lnTo>
                  <a:pt x="7189" y="14652"/>
                </a:lnTo>
                <a:lnTo>
                  <a:pt x="7189" y="14623"/>
                </a:lnTo>
                <a:lnTo>
                  <a:pt x="7124" y="14565"/>
                </a:lnTo>
                <a:lnTo>
                  <a:pt x="7091" y="14536"/>
                </a:lnTo>
                <a:lnTo>
                  <a:pt x="7075" y="14565"/>
                </a:lnTo>
                <a:lnTo>
                  <a:pt x="6961" y="14448"/>
                </a:lnTo>
                <a:lnTo>
                  <a:pt x="6830" y="14332"/>
                </a:lnTo>
                <a:lnTo>
                  <a:pt x="6716" y="14216"/>
                </a:lnTo>
                <a:lnTo>
                  <a:pt x="6667" y="14158"/>
                </a:lnTo>
                <a:lnTo>
                  <a:pt x="6635" y="14100"/>
                </a:lnTo>
                <a:lnTo>
                  <a:pt x="6586" y="14071"/>
                </a:lnTo>
                <a:lnTo>
                  <a:pt x="6570" y="14070"/>
                </a:lnTo>
                <a:lnTo>
                  <a:pt x="6586" y="14100"/>
                </a:lnTo>
                <a:lnTo>
                  <a:pt x="6602" y="14100"/>
                </a:lnTo>
                <a:lnTo>
                  <a:pt x="6635" y="14129"/>
                </a:lnTo>
                <a:lnTo>
                  <a:pt x="6602" y="14129"/>
                </a:lnTo>
                <a:lnTo>
                  <a:pt x="6553" y="14071"/>
                </a:lnTo>
                <a:lnTo>
                  <a:pt x="6553" y="14041"/>
                </a:lnTo>
                <a:lnTo>
                  <a:pt x="6570" y="14041"/>
                </a:lnTo>
                <a:lnTo>
                  <a:pt x="6504" y="13983"/>
                </a:lnTo>
                <a:lnTo>
                  <a:pt x="6456" y="13954"/>
                </a:lnTo>
                <a:lnTo>
                  <a:pt x="6390" y="13954"/>
                </a:lnTo>
                <a:lnTo>
                  <a:pt x="6325" y="13867"/>
                </a:lnTo>
                <a:lnTo>
                  <a:pt x="6276" y="13809"/>
                </a:lnTo>
                <a:lnTo>
                  <a:pt x="6195" y="13780"/>
                </a:lnTo>
                <a:lnTo>
                  <a:pt x="6162" y="13722"/>
                </a:lnTo>
                <a:lnTo>
                  <a:pt x="6146" y="13722"/>
                </a:lnTo>
                <a:lnTo>
                  <a:pt x="6162" y="13664"/>
                </a:lnTo>
                <a:lnTo>
                  <a:pt x="6097" y="13605"/>
                </a:lnTo>
                <a:lnTo>
                  <a:pt x="6048" y="13576"/>
                </a:lnTo>
                <a:lnTo>
                  <a:pt x="5999" y="13489"/>
                </a:lnTo>
                <a:lnTo>
                  <a:pt x="5999" y="13518"/>
                </a:lnTo>
                <a:lnTo>
                  <a:pt x="5983" y="13489"/>
                </a:lnTo>
                <a:lnTo>
                  <a:pt x="5934" y="13460"/>
                </a:lnTo>
                <a:lnTo>
                  <a:pt x="5950" y="13460"/>
                </a:lnTo>
                <a:lnTo>
                  <a:pt x="5918" y="13431"/>
                </a:lnTo>
                <a:lnTo>
                  <a:pt x="5869" y="13373"/>
                </a:lnTo>
                <a:lnTo>
                  <a:pt x="5901" y="13431"/>
                </a:lnTo>
                <a:lnTo>
                  <a:pt x="5950" y="13489"/>
                </a:lnTo>
                <a:lnTo>
                  <a:pt x="5852" y="13431"/>
                </a:lnTo>
                <a:lnTo>
                  <a:pt x="5820" y="13373"/>
                </a:lnTo>
                <a:lnTo>
                  <a:pt x="5755" y="13315"/>
                </a:lnTo>
                <a:lnTo>
                  <a:pt x="5706" y="13286"/>
                </a:lnTo>
                <a:lnTo>
                  <a:pt x="5689" y="13227"/>
                </a:lnTo>
                <a:lnTo>
                  <a:pt x="5640" y="13169"/>
                </a:lnTo>
                <a:lnTo>
                  <a:pt x="5608" y="13169"/>
                </a:lnTo>
                <a:lnTo>
                  <a:pt x="5543" y="13082"/>
                </a:lnTo>
                <a:lnTo>
                  <a:pt x="5526" y="13082"/>
                </a:lnTo>
                <a:lnTo>
                  <a:pt x="5494" y="13053"/>
                </a:lnTo>
                <a:lnTo>
                  <a:pt x="5445" y="13024"/>
                </a:lnTo>
                <a:lnTo>
                  <a:pt x="5412" y="12995"/>
                </a:lnTo>
                <a:lnTo>
                  <a:pt x="5380" y="12995"/>
                </a:lnTo>
                <a:lnTo>
                  <a:pt x="5265" y="12850"/>
                </a:lnTo>
                <a:lnTo>
                  <a:pt x="5282" y="12850"/>
                </a:lnTo>
                <a:lnTo>
                  <a:pt x="5217" y="12762"/>
                </a:lnTo>
                <a:lnTo>
                  <a:pt x="5135" y="12704"/>
                </a:lnTo>
                <a:lnTo>
                  <a:pt x="5151" y="12704"/>
                </a:lnTo>
                <a:lnTo>
                  <a:pt x="5086" y="12646"/>
                </a:lnTo>
                <a:lnTo>
                  <a:pt x="5037" y="12588"/>
                </a:lnTo>
                <a:lnTo>
                  <a:pt x="5005" y="12559"/>
                </a:lnTo>
                <a:lnTo>
                  <a:pt x="5005" y="12472"/>
                </a:lnTo>
                <a:lnTo>
                  <a:pt x="4972" y="12443"/>
                </a:lnTo>
                <a:lnTo>
                  <a:pt x="4923" y="12413"/>
                </a:lnTo>
                <a:lnTo>
                  <a:pt x="4891" y="12384"/>
                </a:lnTo>
                <a:lnTo>
                  <a:pt x="4874" y="12413"/>
                </a:lnTo>
                <a:lnTo>
                  <a:pt x="4874" y="12443"/>
                </a:lnTo>
                <a:lnTo>
                  <a:pt x="4711" y="12239"/>
                </a:lnTo>
                <a:lnTo>
                  <a:pt x="4630" y="12152"/>
                </a:lnTo>
                <a:lnTo>
                  <a:pt x="4548" y="12036"/>
                </a:lnTo>
                <a:lnTo>
                  <a:pt x="4532" y="12036"/>
                </a:lnTo>
                <a:lnTo>
                  <a:pt x="4516" y="12006"/>
                </a:lnTo>
                <a:lnTo>
                  <a:pt x="4271" y="11745"/>
                </a:lnTo>
                <a:lnTo>
                  <a:pt x="4157" y="11599"/>
                </a:lnTo>
                <a:lnTo>
                  <a:pt x="4075" y="11454"/>
                </a:lnTo>
                <a:lnTo>
                  <a:pt x="4092" y="11483"/>
                </a:lnTo>
                <a:lnTo>
                  <a:pt x="4092" y="11454"/>
                </a:lnTo>
                <a:lnTo>
                  <a:pt x="4092" y="11425"/>
                </a:lnTo>
                <a:lnTo>
                  <a:pt x="4059" y="11396"/>
                </a:lnTo>
                <a:lnTo>
                  <a:pt x="4043" y="11367"/>
                </a:lnTo>
                <a:lnTo>
                  <a:pt x="4027" y="11367"/>
                </a:lnTo>
                <a:lnTo>
                  <a:pt x="4027" y="11396"/>
                </a:lnTo>
                <a:lnTo>
                  <a:pt x="4043" y="11454"/>
                </a:lnTo>
                <a:lnTo>
                  <a:pt x="3896" y="11251"/>
                </a:lnTo>
                <a:lnTo>
                  <a:pt x="3782" y="11076"/>
                </a:lnTo>
                <a:lnTo>
                  <a:pt x="3782" y="11105"/>
                </a:lnTo>
                <a:lnTo>
                  <a:pt x="3749" y="11076"/>
                </a:lnTo>
                <a:lnTo>
                  <a:pt x="3749" y="11047"/>
                </a:lnTo>
                <a:lnTo>
                  <a:pt x="3733" y="11018"/>
                </a:lnTo>
                <a:lnTo>
                  <a:pt x="3652" y="10902"/>
                </a:lnTo>
                <a:lnTo>
                  <a:pt x="3635" y="10931"/>
                </a:lnTo>
                <a:lnTo>
                  <a:pt x="3619" y="10873"/>
                </a:lnTo>
                <a:lnTo>
                  <a:pt x="3586" y="10844"/>
                </a:lnTo>
                <a:lnTo>
                  <a:pt x="3570" y="10844"/>
                </a:lnTo>
                <a:lnTo>
                  <a:pt x="3538" y="10785"/>
                </a:lnTo>
                <a:lnTo>
                  <a:pt x="3538" y="10756"/>
                </a:lnTo>
                <a:lnTo>
                  <a:pt x="3440" y="10669"/>
                </a:lnTo>
                <a:lnTo>
                  <a:pt x="3342" y="10524"/>
                </a:lnTo>
                <a:lnTo>
                  <a:pt x="3326" y="10437"/>
                </a:lnTo>
                <a:lnTo>
                  <a:pt x="3277" y="10408"/>
                </a:lnTo>
                <a:lnTo>
                  <a:pt x="3277" y="10437"/>
                </a:lnTo>
                <a:lnTo>
                  <a:pt x="3179" y="10233"/>
                </a:lnTo>
                <a:lnTo>
                  <a:pt x="3130" y="10117"/>
                </a:lnTo>
                <a:lnTo>
                  <a:pt x="2983" y="9971"/>
                </a:lnTo>
                <a:lnTo>
                  <a:pt x="2837" y="9768"/>
                </a:lnTo>
                <a:lnTo>
                  <a:pt x="2543" y="9303"/>
                </a:lnTo>
                <a:lnTo>
                  <a:pt x="2559" y="9303"/>
                </a:lnTo>
                <a:lnTo>
                  <a:pt x="2527" y="9245"/>
                </a:lnTo>
                <a:lnTo>
                  <a:pt x="2510" y="9245"/>
                </a:lnTo>
                <a:lnTo>
                  <a:pt x="2494" y="9216"/>
                </a:lnTo>
                <a:lnTo>
                  <a:pt x="2494" y="9157"/>
                </a:lnTo>
                <a:lnTo>
                  <a:pt x="2527" y="9157"/>
                </a:lnTo>
                <a:lnTo>
                  <a:pt x="2478" y="9099"/>
                </a:lnTo>
                <a:lnTo>
                  <a:pt x="2445" y="9041"/>
                </a:lnTo>
                <a:lnTo>
                  <a:pt x="2380" y="8983"/>
                </a:lnTo>
                <a:lnTo>
                  <a:pt x="2380" y="9012"/>
                </a:lnTo>
                <a:lnTo>
                  <a:pt x="2315" y="8896"/>
                </a:lnTo>
                <a:lnTo>
                  <a:pt x="2282" y="8867"/>
                </a:lnTo>
                <a:lnTo>
                  <a:pt x="2282" y="8838"/>
                </a:lnTo>
                <a:lnTo>
                  <a:pt x="2315" y="8838"/>
                </a:lnTo>
                <a:lnTo>
                  <a:pt x="2266" y="8780"/>
                </a:lnTo>
                <a:lnTo>
                  <a:pt x="2266" y="8750"/>
                </a:lnTo>
                <a:lnTo>
                  <a:pt x="2282" y="8750"/>
                </a:lnTo>
                <a:lnTo>
                  <a:pt x="2331" y="8780"/>
                </a:lnTo>
                <a:lnTo>
                  <a:pt x="2380" y="8809"/>
                </a:lnTo>
                <a:lnTo>
                  <a:pt x="2380" y="8780"/>
                </a:lnTo>
                <a:lnTo>
                  <a:pt x="2347" y="8721"/>
                </a:lnTo>
                <a:lnTo>
                  <a:pt x="2347" y="8692"/>
                </a:lnTo>
                <a:lnTo>
                  <a:pt x="2364" y="8692"/>
                </a:lnTo>
                <a:lnTo>
                  <a:pt x="2380" y="8721"/>
                </a:lnTo>
                <a:lnTo>
                  <a:pt x="2413" y="8750"/>
                </a:lnTo>
                <a:lnTo>
                  <a:pt x="2380" y="8692"/>
                </a:lnTo>
                <a:lnTo>
                  <a:pt x="2315" y="8634"/>
                </a:lnTo>
                <a:lnTo>
                  <a:pt x="2299" y="8634"/>
                </a:lnTo>
                <a:lnTo>
                  <a:pt x="2299" y="8692"/>
                </a:lnTo>
                <a:lnTo>
                  <a:pt x="2250" y="8605"/>
                </a:lnTo>
                <a:lnTo>
                  <a:pt x="2217" y="8605"/>
                </a:lnTo>
                <a:lnTo>
                  <a:pt x="2201" y="8591"/>
                </a:lnTo>
                <a:lnTo>
                  <a:pt x="2184" y="8576"/>
                </a:lnTo>
                <a:lnTo>
                  <a:pt x="2136" y="8518"/>
                </a:lnTo>
                <a:lnTo>
                  <a:pt x="2136" y="8489"/>
                </a:lnTo>
                <a:lnTo>
                  <a:pt x="2152" y="8518"/>
                </a:lnTo>
                <a:lnTo>
                  <a:pt x="2168" y="8547"/>
                </a:lnTo>
                <a:lnTo>
                  <a:pt x="2201" y="8576"/>
                </a:lnTo>
                <a:lnTo>
                  <a:pt x="2184" y="8518"/>
                </a:lnTo>
                <a:lnTo>
                  <a:pt x="2152" y="8460"/>
                </a:lnTo>
                <a:lnTo>
                  <a:pt x="2087" y="8373"/>
                </a:lnTo>
                <a:lnTo>
                  <a:pt x="2103" y="8402"/>
                </a:lnTo>
                <a:lnTo>
                  <a:pt x="2087" y="8431"/>
                </a:lnTo>
                <a:lnTo>
                  <a:pt x="2038" y="8373"/>
                </a:lnTo>
                <a:lnTo>
                  <a:pt x="2038" y="8343"/>
                </a:lnTo>
                <a:lnTo>
                  <a:pt x="2054" y="8343"/>
                </a:lnTo>
                <a:lnTo>
                  <a:pt x="2021" y="8285"/>
                </a:lnTo>
                <a:lnTo>
                  <a:pt x="1973" y="8256"/>
                </a:lnTo>
                <a:lnTo>
                  <a:pt x="1989" y="8285"/>
                </a:lnTo>
                <a:lnTo>
                  <a:pt x="1924" y="8227"/>
                </a:lnTo>
                <a:lnTo>
                  <a:pt x="1907" y="8169"/>
                </a:lnTo>
                <a:lnTo>
                  <a:pt x="1875" y="8111"/>
                </a:lnTo>
                <a:lnTo>
                  <a:pt x="1891" y="8082"/>
                </a:lnTo>
                <a:lnTo>
                  <a:pt x="1924" y="8111"/>
                </a:lnTo>
                <a:lnTo>
                  <a:pt x="1940" y="8111"/>
                </a:lnTo>
                <a:lnTo>
                  <a:pt x="1924" y="8024"/>
                </a:lnTo>
                <a:lnTo>
                  <a:pt x="1907" y="8024"/>
                </a:lnTo>
                <a:lnTo>
                  <a:pt x="1858" y="7995"/>
                </a:lnTo>
                <a:lnTo>
                  <a:pt x="1842" y="7966"/>
                </a:lnTo>
                <a:lnTo>
                  <a:pt x="1826" y="7966"/>
                </a:lnTo>
                <a:lnTo>
                  <a:pt x="1826" y="7995"/>
                </a:lnTo>
                <a:lnTo>
                  <a:pt x="1826" y="7936"/>
                </a:lnTo>
                <a:lnTo>
                  <a:pt x="1842" y="7936"/>
                </a:lnTo>
                <a:lnTo>
                  <a:pt x="1809" y="7878"/>
                </a:lnTo>
                <a:lnTo>
                  <a:pt x="1777" y="7820"/>
                </a:lnTo>
                <a:lnTo>
                  <a:pt x="1744" y="7791"/>
                </a:lnTo>
                <a:lnTo>
                  <a:pt x="1744" y="7733"/>
                </a:lnTo>
                <a:lnTo>
                  <a:pt x="1712" y="7733"/>
                </a:lnTo>
                <a:lnTo>
                  <a:pt x="1695" y="7617"/>
                </a:lnTo>
                <a:lnTo>
                  <a:pt x="1614" y="7500"/>
                </a:lnTo>
                <a:lnTo>
                  <a:pt x="1598" y="7442"/>
                </a:lnTo>
                <a:lnTo>
                  <a:pt x="1581" y="7413"/>
                </a:lnTo>
                <a:lnTo>
                  <a:pt x="1598" y="7384"/>
                </a:lnTo>
                <a:lnTo>
                  <a:pt x="1549" y="7297"/>
                </a:lnTo>
                <a:lnTo>
                  <a:pt x="1532" y="7268"/>
                </a:lnTo>
                <a:lnTo>
                  <a:pt x="1516" y="7297"/>
                </a:lnTo>
                <a:lnTo>
                  <a:pt x="1549" y="7355"/>
                </a:lnTo>
                <a:lnTo>
                  <a:pt x="1565" y="7413"/>
                </a:lnTo>
                <a:lnTo>
                  <a:pt x="1549" y="7384"/>
                </a:lnTo>
                <a:lnTo>
                  <a:pt x="1483" y="7297"/>
                </a:lnTo>
                <a:lnTo>
                  <a:pt x="1500" y="7268"/>
                </a:lnTo>
                <a:lnTo>
                  <a:pt x="1435" y="7152"/>
                </a:lnTo>
                <a:lnTo>
                  <a:pt x="1435" y="7122"/>
                </a:lnTo>
                <a:lnTo>
                  <a:pt x="1402" y="7093"/>
                </a:lnTo>
                <a:lnTo>
                  <a:pt x="1386" y="7035"/>
                </a:lnTo>
                <a:lnTo>
                  <a:pt x="1386" y="6977"/>
                </a:lnTo>
                <a:lnTo>
                  <a:pt x="1353" y="6919"/>
                </a:lnTo>
                <a:lnTo>
                  <a:pt x="1418" y="7006"/>
                </a:lnTo>
                <a:lnTo>
                  <a:pt x="1386" y="6948"/>
                </a:lnTo>
                <a:lnTo>
                  <a:pt x="1369" y="6861"/>
                </a:lnTo>
                <a:lnTo>
                  <a:pt x="1288" y="6803"/>
                </a:lnTo>
                <a:lnTo>
                  <a:pt x="1255" y="6745"/>
                </a:lnTo>
                <a:lnTo>
                  <a:pt x="1255" y="6715"/>
                </a:lnTo>
                <a:lnTo>
                  <a:pt x="1239" y="6686"/>
                </a:lnTo>
                <a:lnTo>
                  <a:pt x="1288" y="6774"/>
                </a:lnTo>
                <a:lnTo>
                  <a:pt x="1288" y="6715"/>
                </a:lnTo>
                <a:lnTo>
                  <a:pt x="1239" y="6570"/>
                </a:lnTo>
                <a:lnTo>
                  <a:pt x="1190" y="6512"/>
                </a:lnTo>
                <a:lnTo>
                  <a:pt x="1174" y="6512"/>
                </a:lnTo>
                <a:lnTo>
                  <a:pt x="1157" y="6483"/>
                </a:lnTo>
                <a:lnTo>
                  <a:pt x="1157" y="6454"/>
                </a:lnTo>
                <a:lnTo>
                  <a:pt x="1174" y="6454"/>
                </a:lnTo>
                <a:lnTo>
                  <a:pt x="1157" y="6396"/>
                </a:lnTo>
                <a:lnTo>
                  <a:pt x="1141" y="6396"/>
                </a:lnTo>
                <a:lnTo>
                  <a:pt x="1141" y="6425"/>
                </a:lnTo>
                <a:lnTo>
                  <a:pt x="1125" y="6396"/>
                </a:lnTo>
                <a:lnTo>
                  <a:pt x="1060" y="6076"/>
                </a:lnTo>
                <a:lnTo>
                  <a:pt x="1125" y="6163"/>
                </a:lnTo>
                <a:lnTo>
                  <a:pt x="1092" y="6105"/>
                </a:lnTo>
                <a:lnTo>
                  <a:pt x="1125" y="6105"/>
                </a:lnTo>
                <a:lnTo>
                  <a:pt x="1125" y="6047"/>
                </a:lnTo>
                <a:lnTo>
                  <a:pt x="1141" y="6047"/>
                </a:lnTo>
                <a:lnTo>
                  <a:pt x="1109" y="5989"/>
                </a:lnTo>
                <a:lnTo>
                  <a:pt x="1076" y="5901"/>
                </a:lnTo>
                <a:lnTo>
                  <a:pt x="1076" y="5960"/>
                </a:lnTo>
                <a:lnTo>
                  <a:pt x="1060" y="5960"/>
                </a:lnTo>
                <a:lnTo>
                  <a:pt x="1027" y="5931"/>
                </a:lnTo>
                <a:lnTo>
                  <a:pt x="978" y="5872"/>
                </a:lnTo>
                <a:lnTo>
                  <a:pt x="962" y="5843"/>
                </a:lnTo>
                <a:lnTo>
                  <a:pt x="945" y="5872"/>
                </a:lnTo>
                <a:lnTo>
                  <a:pt x="913" y="5756"/>
                </a:lnTo>
                <a:lnTo>
                  <a:pt x="913" y="5611"/>
                </a:lnTo>
                <a:lnTo>
                  <a:pt x="864" y="5494"/>
                </a:lnTo>
                <a:lnTo>
                  <a:pt x="864" y="5407"/>
                </a:lnTo>
                <a:lnTo>
                  <a:pt x="848" y="5320"/>
                </a:lnTo>
                <a:lnTo>
                  <a:pt x="815" y="5204"/>
                </a:lnTo>
                <a:lnTo>
                  <a:pt x="782" y="5175"/>
                </a:lnTo>
                <a:lnTo>
                  <a:pt x="782" y="5233"/>
                </a:lnTo>
                <a:lnTo>
                  <a:pt x="799" y="5262"/>
                </a:lnTo>
                <a:lnTo>
                  <a:pt x="782" y="5262"/>
                </a:lnTo>
                <a:lnTo>
                  <a:pt x="734" y="5087"/>
                </a:lnTo>
                <a:lnTo>
                  <a:pt x="717" y="5058"/>
                </a:lnTo>
                <a:lnTo>
                  <a:pt x="701" y="5000"/>
                </a:lnTo>
                <a:lnTo>
                  <a:pt x="717" y="5117"/>
                </a:lnTo>
                <a:lnTo>
                  <a:pt x="701" y="5175"/>
                </a:lnTo>
                <a:lnTo>
                  <a:pt x="668" y="5058"/>
                </a:lnTo>
                <a:lnTo>
                  <a:pt x="685" y="5058"/>
                </a:lnTo>
                <a:lnTo>
                  <a:pt x="652" y="4971"/>
                </a:lnTo>
                <a:lnTo>
                  <a:pt x="636" y="4942"/>
                </a:lnTo>
                <a:lnTo>
                  <a:pt x="619" y="4913"/>
                </a:lnTo>
                <a:lnTo>
                  <a:pt x="587" y="4826"/>
                </a:lnTo>
                <a:lnTo>
                  <a:pt x="587" y="4739"/>
                </a:lnTo>
                <a:lnTo>
                  <a:pt x="619" y="4797"/>
                </a:lnTo>
                <a:lnTo>
                  <a:pt x="636" y="4884"/>
                </a:lnTo>
                <a:lnTo>
                  <a:pt x="668" y="4942"/>
                </a:lnTo>
                <a:lnTo>
                  <a:pt x="685" y="4942"/>
                </a:lnTo>
                <a:lnTo>
                  <a:pt x="636" y="4797"/>
                </a:lnTo>
                <a:lnTo>
                  <a:pt x="619" y="4758"/>
                </a:lnTo>
                <a:lnTo>
                  <a:pt x="619" y="4651"/>
                </a:lnTo>
                <a:lnTo>
                  <a:pt x="587" y="4535"/>
                </a:lnTo>
                <a:lnTo>
                  <a:pt x="619" y="4593"/>
                </a:lnTo>
                <a:lnTo>
                  <a:pt x="603" y="4477"/>
                </a:lnTo>
                <a:lnTo>
                  <a:pt x="603" y="4419"/>
                </a:lnTo>
                <a:lnTo>
                  <a:pt x="619" y="4361"/>
                </a:lnTo>
                <a:lnTo>
                  <a:pt x="587" y="4273"/>
                </a:lnTo>
                <a:lnTo>
                  <a:pt x="571" y="4273"/>
                </a:lnTo>
                <a:lnTo>
                  <a:pt x="571" y="4303"/>
                </a:lnTo>
                <a:lnTo>
                  <a:pt x="554" y="4332"/>
                </a:lnTo>
                <a:lnTo>
                  <a:pt x="489" y="4070"/>
                </a:lnTo>
                <a:lnTo>
                  <a:pt x="424" y="3896"/>
                </a:lnTo>
                <a:lnTo>
                  <a:pt x="424" y="3866"/>
                </a:lnTo>
                <a:lnTo>
                  <a:pt x="440" y="3837"/>
                </a:lnTo>
                <a:lnTo>
                  <a:pt x="473" y="3896"/>
                </a:lnTo>
                <a:lnTo>
                  <a:pt x="391" y="3576"/>
                </a:lnTo>
                <a:lnTo>
                  <a:pt x="326" y="3256"/>
                </a:lnTo>
                <a:lnTo>
                  <a:pt x="326" y="3285"/>
                </a:lnTo>
                <a:lnTo>
                  <a:pt x="310" y="3285"/>
                </a:lnTo>
                <a:lnTo>
                  <a:pt x="293" y="3198"/>
                </a:lnTo>
                <a:lnTo>
                  <a:pt x="277" y="3111"/>
                </a:lnTo>
                <a:lnTo>
                  <a:pt x="277" y="3082"/>
                </a:lnTo>
                <a:lnTo>
                  <a:pt x="293" y="3082"/>
                </a:lnTo>
                <a:lnTo>
                  <a:pt x="277" y="3023"/>
                </a:lnTo>
                <a:lnTo>
                  <a:pt x="293" y="2994"/>
                </a:lnTo>
                <a:lnTo>
                  <a:pt x="293" y="2936"/>
                </a:lnTo>
                <a:lnTo>
                  <a:pt x="228" y="2704"/>
                </a:lnTo>
                <a:lnTo>
                  <a:pt x="179" y="2471"/>
                </a:lnTo>
                <a:lnTo>
                  <a:pt x="163" y="2268"/>
                </a:lnTo>
                <a:lnTo>
                  <a:pt x="130" y="2093"/>
                </a:lnTo>
                <a:lnTo>
                  <a:pt x="82" y="1744"/>
                </a:lnTo>
                <a:lnTo>
                  <a:pt x="82" y="1686"/>
                </a:lnTo>
                <a:lnTo>
                  <a:pt x="98" y="1657"/>
                </a:lnTo>
                <a:lnTo>
                  <a:pt x="114" y="1657"/>
                </a:lnTo>
                <a:lnTo>
                  <a:pt x="114" y="1599"/>
                </a:lnTo>
                <a:lnTo>
                  <a:pt x="98" y="1541"/>
                </a:lnTo>
                <a:lnTo>
                  <a:pt x="98" y="1570"/>
                </a:lnTo>
                <a:lnTo>
                  <a:pt x="81" y="1570"/>
                </a:lnTo>
                <a:lnTo>
                  <a:pt x="81" y="1512"/>
                </a:lnTo>
                <a:lnTo>
                  <a:pt x="82" y="1337"/>
                </a:lnTo>
                <a:lnTo>
                  <a:pt x="65" y="1192"/>
                </a:lnTo>
                <a:lnTo>
                  <a:pt x="49" y="1076"/>
                </a:lnTo>
                <a:lnTo>
                  <a:pt x="65" y="1076"/>
                </a:lnTo>
                <a:lnTo>
                  <a:pt x="82" y="1105"/>
                </a:lnTo>
                <a:lnTo>
                  <a:pt x="82" y="1017"/>
                </a:lnTo>
                <a:lnTo>
                  <a:pt x="65" y="930"/>
                </a:lnTo>
                <a:lnTo>
                  <a:pt x="49" y="727"/>
                </a:lnTo>
                <a:lnTo>
                  <a:pt x="33" y="814"/>
                </a:lnTo>
                <a:lnTo>
                  <a:pt x="16" y="669"/>
                </a:lnTo>
                <a:lnTo>
                  <a:pt x="16" y="523"/>
                </a:lnTo>
                <a:lnTo>
                  <a:pt x="0" y="262"/>
                </a:lnTo>
                <a:lnTo>
                  <a:pt x="16" y="262"/>
                </a:lnTo>
                <a:lnTo>
                  <a:pt x="16" y="145"/>
                </a:lnTo>
                <a:lnTo>
                  <a:pt x="32" y="91"/>
                </a:lnTo>
                <a:lnTo>
                  <a:pt x="65" y="291"/>
                </a:lnTo>
                <a:lnTo>
                  <a:pt x="65" y="320"/>
                </a:lnTo>
                <a:lnTo>
                  <a:pt x="49" y="291"/>
                </a:lnTo>
                <a:lnTo>
                  <a:pt x="49" y="262"/>
                </a:lnTo>
                <a:lnTo>
                  <a:pt x="33" y="262"/>
                </a:lnTo>
                <a:lnTo>
                  <a:pt x="33" y="407"/>
                </a:lnTo>
                <a:lnTo>
                  <a:pt x="49" y="407"/>
                </a:lnTo>
                <a:lnTo>
                  <a:pt x="49" y="436"/>
                </a:lnTo>
                <a:lnTo>
                  <a:pt x="78" y="541"/>
                </a:lnTo>
                <a:lnTo>
                  <a:pt x="95" y="674"/>
                </a:lnTo>
                <a:lnTo>
                  <a:pt x="82" y="698"/>
                </a:lnTo>
                <a:lnTo>
                  <a:pt x="82" y="727"/>
                </a:lnTo>
                <a:lnTo>
                  <a:pt x="98" y="756"/>
                </a:lnTo>
                <a:lnTo>
                  <a:pt x="114" y="814"/>
                </a:lnTo>
                <a:lnTo>
                  <a:pt x="130" y="1017"/>
                </a:lnTo>
                <a:lnTo>
                  <a:pt x="130" y="1105"/>
                </a:lnTo>
                <a:lnTo>
                  <a:pt x="147" y="1221"/>
                </a:lnTo>
                <a:lnTo>
                  <a:pt x="163" y="1337"/>
                </a:lnTo>
                <a:lnTo>
                  <a:pt x="163" y="1454"/>
                </a:lnTo>
                <a:lnTo>
                  <a:pt x="130" y="1337"/>
                </a:lnTo>
                <a:lnTo>
                  <a:pt x="98" y="1221"/>
                </a:lnTo>
                <a:lnTo>
                  <a:pt x="114" y="1454"/>
                </a:lnTo>
                <a:lnTo>
                  <a:pt x="147" y="1512"/>
                </a:lnTo>
                <a:lnTo>
                  <a:pt x="179" y="1657"/>
                </a:lnTo>
                <a:lnTo>
                  <a:pt x="179" y="1686"/>
                </a:lnTo>
                <a:lnTo>
                  <a:pt x="212" y="1802"/>
                </a:lnTo>
                <a:lnTo>
                  <a:pt x="228" y="1861"/>
                </a:lnTo>
                <a:lnTo>
                  <a:pt x="245" y="1948"/>
                </a:lnTo>
                <a:lnTo>
                  <a:pt x="293" y="2384"/>
                </a:lnTo>
                <a:lnTo>
                  <a:pt x="342" y="2733"/>
                </a:lnTo>
                <a:lnTo>
                  <a:pt x="326" y="2762"/>
                </a:lnTo>
                <a:lnTo>
                  <a:pt x="375" y="2878"/>
                </a:lnTo>
                <a:lnTo>
                  <a:pt x="391" y="2994"/>
                </a:lnTo>
                <a:lnTo>
                  <a:pt x="456" y="3285"/>
                </a:lnTo>
                <a:lnTo>
                  <a:pt x="489" y="3489"/>
                </a:lnTo>
                <a:lnTo>
                  <a:pt x="538" y="3692"/>
                </a:lnTo>
                <a:lnTo>
                  <a:pt x="587" y="3866"/>
                </a:lnTo>
                <a:lnTo>
                  <a:pt x="603" y="3983"/>
                </a:lnTo>
                <a:lnTo>
                  <a:pt x="701" y="4332"/>
                </a:lnTo>
                <a:lnTo>
                  <a:pt x="799" y="4622"/>
                </a:lnTo>
                <a:lnTo>
                  <a:pt x="978" y="5262"/>
                </a:lnTo>
                <a:lnTo>
                  <a:pt x="946" y="5204"/>
                </a:lnTo>
                <a:lnTo>
                  <a:pt x="962" y="5262"/>
                </a:lnTo>
                <a:lnTo>
                  <a:pt x="962" y="5320"/>
                </a:lnTo>
                <a:lnTo>
                  <a:pt x="978" y="5349"/>
                </a:lnTo>
                <a:lnTo>
                  <a:pt x="978" y="5320"/>
                </a:lnTo>
                <a:lnTo>
                  <a:pt x="994" y="5378"/>
                </a:lnTo>
                <a:lnTo>
                  <a:pt x="1060" y="5494"/>
                </a:lnTo>
                <a:lnTo>
                  <a:pt x="1109" y="5640"/>
                </a:lnTo>
                <a:lnTo>
                  <a:pt x="1174" y="5814"/>
                </a:lnTo>
                <a:lnTo>
                  <a:pt x="1288" y="6076"/>
                </a:lnTo>
                <a:lnTo>
                  <a:pt x="1288" y="6105"/>
                </a:lnTo>
                <a:lnTo>
                  <a:pt x="1337" y="6221"/>
                </a:lnTo>
                <a:lnTo>
                  <a:pt x="1402" y="6367"/>
                </a:lnTo>
                <a:lnTo>
                  <a:pt x="1516" y="6686"/>
                </a:lnTo>
                <a:lnTo>
                  <a:pt x="1516" y="6745"/>
                </a:lnTo>
                <a:lnTo>
                  <a:pt x="1549" y="6832"/>
                </a:lnTo>
                <a:lnTo>
                  <a:pt x="1630" y="6948"/>
                </a:lnTo>
                <a:lnTo>
                  <a:pt x="1712" y="7122"/>
                </a:lnTo>
                <a:lnTo>
                  <a:pt x="1907" y="7529"/>
                </a:lnTo>
                <a:lnTo>
                  <a:pt x="2233" y="8140"/>
                </a:lnTo>
                <a:lnTo>
                  <a:pt x="2396" y="8460"/>
                </a:lnTo>
                <a:lnTo>
                  <a:pt x="2576" y="8750"/>
                </a:lnTo>
                <a:lnTo>
                  <a:pt x="2576" y="8809"/>
                </a:lnTo>
                <a:lnTo>
                  <a:pt x="2771" y="9070"/>
                </a:lnTo>
                <a:lnTo>
                  <a:pt x="2951" y="9390"/>
                </a:lnTo>
                <a:lnTo>
                  <a:pt x="3146" y="9681"/>
                </a:lnTo>
                <a:lnTo>
                  <a:pt x="3309" y="9942"/>
                </a:lnTo>
                <a:lnTo>
                  <a:pt x="3277" y="9942"/>
                </a:lnTo>
                <a:lnTo>
                  <a:pt x="3374" y="10088"/>
                </a:lnTo>
                <a:lnTo>
                  <a:pt x="3407" y="10117"/>
                </a:lnTo>
                <a:lnTo>
                  <a:pt x="3423" y="10117"/>
                </a:lnTo>
                <a:lnTo>
                  <a:pt x="3423" y="10088"/>
                </a:lnTo>
                <a:lnTo>
                  <a:pt x="3538" y="10262"/>
                </a:lnTo>
                <a:lnTo>
                  <a:pt x="3619" y="10408"/>
                </a:lnTo>
                <a:lnTo>
                  <a:pt x="3701" y="10524"/>
                </a:lnTo>
                <a:lnTo>
                  <a:pt x="3782" y="10582"/>
                </a:lnTo>
                <a:lnTo>
                  <a:pt x="3929" y="10815"/>
                </a:lnTo>
                <a:lnTo>
                  <a:pt x="4053" y="10970"/>
                </a:lnTo>
                <a:lnTo>
                  <a:pt x="4043" y="10989"/>
                </a:lnTo>
                <a:lnTo>
                  <a:pt x="4075" y="11018"/>
                </a:lnTo>
                <a:lnTo>
                  <a:pt x="4173" y="11163"/>
                </a:lnTo>
                <a:lnTo>
                  <a:pt x="4206" y="11192"/>
                </a:lnTo>
                <a:lnTo>
                  <a:pt x="4222" y="11192"/>
                </a:lnTo>
                <a:lnTo>
                  <a:pt x="4222" y="11163"/>
                </a:lnTo>
                <a:lnTo>
                  <a:pt x="4320" y="11309"/>
                </a:lnTo>
                <a:lnTo>
                  <a:pt x="4450" y="11454"/>
                </a:lnTo>
                <a:lnTo>
                  <a:pt x="4581" y="11599"/>
                </a:lnTo>
                <a:lnTo>
                  <a:pt x="4679" y="11745"/>
                </a:lnTo>
                <a:lnTo>
                  <a:pt x="4695" y="11745"/>
                </a:lnTo>
                <a:lnTo>
                  <a:pt x="4728" y="11774"/>
                </a:lnTo>
                <a:lnTo>
                  <a:pt x="4923" y="12006"/>
                </a:lnTo>
                <a:lnTo>
                  <a:pt x="5021" y="12094"/>
                </a:lnTo>
                <a:lnTo>
                  <a:pt x="5102" y="12181"/>
                </a:lnTo>
                <a:lnTo>
                  <a:pt x="5102" y="12210"/>
                </a:lnTo>
                <a:lnTo>
                  <a:pt x="5086" y="12210"/>
                </a:lnTo>
                <a:lnTo>
                  <a:pt x="5119" y="12239"/>
                </a:lnTo>
                <a:lnTo>
                  <a:pt x="5135" y="12239"/>
                </a:lnTo>
                <a:lnTo>
                  <a:pt x="5168" y="12239"/>
                </a:lnTo>
                <a:lnTo>
                  <a:pt x="5331" y="12413"/>
                </a:lnTo>
                <a:lnTo>
                  <a:pt x="5477" y="12588"/>
                </a:lnTo>
                <a:lnTo>
                  <a:pt x="5624" y="12791"/>
                </a:lnTo>
                <a:lnTo>
                  <a:pt x="5787" y="12937"/>
                </a:lnTo>
                <a:lnTo>
                  <a:pt x="6847" y="13896"/>
                </a:lnTo>
                <a:lnTo>
                  <a:pt x="6847" y="13925"/>
                </a:lnTo>
                <a:lnTo>
                  <a:pt x="6945" y="13983"/>
                </a:lnTo>
                <a:lnTo>
                  <a:pt x="7042" y="14071"/>
                </a:lnTo>
                <a:lnTo>
                  <a:pt x="7124" y="14158"/>
                </a:lnTo>
                <a:lnTo>
                  <a:pt x="7222" y="14216"/>
                </a:lnTo>
                <a:lnTo>
                  <a:pt x="7271" y="14274"/>
                </a:lnTo>
                <a:lnTo>
                  <a:pt x="7303" y="14274"/>
                </a:lnTo>
                <a:lnTo>
                  <a:pt x="7303" y="14303"/>
                </a:lnTo>
                <a:lnTo>
                  <a:pt x="7385" y="14361"/>
                </a:lnTo>
                <a:lnTo>
                  <a:pt x="7483" y="14448"/>
                </a:lnTo>
                <a:lnTo>
                  <a:pt x="7580" y="14536"/>
                </a:lnTo>
                <a:lnTo>
                  <a:pt x="7694" y="14623"/>
                </a:lnTo>
                <a:lnTo>
                  <a:pt x="7760" y="14681"/>
                </a:lnTo>
                <a:lnTo>
                  <a:pt x="7857" y="14739"/>
                </a:lnTo>
                <a:lnTo>
                  <a:pt x="8069" y="14914"/>
                </a:lnTo>
                <a:lnTo>
                  <a:pt x="8004" y="14885"/>
                </a:lnTo>
                <a:lnTo>
                  <a:pt x="8053" y="14943"/>
                </a:lnTo>
                <a:lnTo>
                  <a:pt x="8102" y="14943"/>
                </a:lnTo>
                <a:lnTo>
                  <a:pt x="8151" y="14972"/>
                </a:lnTo>
                <a:lnTo>
                  <a:pt x="8167" y="15030"/>
                </a:lnTo>
                <a:lnTo>
                  <a:pt x="8200" y="15030"/>
                </a:lnTo>
                <a:lnTo>
                  <a:pt x="8184" y="15001"/>
                </a:lnTo>
                <a:lnTo>
                  <a:pt x="8428" y="15204"/>
                </a:lnTo>
                <a:lnTo>
                  <a:pt x="8673" y="15350"/>
                </a:lnTo>
                <a:lnTo>
                  <a:pt x="9194" y="15669"/>
                </a:lnTo>
                <a:lnTo>
                  <a:pt x="9292" y="15757"/>
                </a:lnTo>
                <a:lnTo>
                  <a:pt x="9308" y="15786"/>
                </a:lnTo>
                <a:lnTo>
                  <a:pt x="9308" y="15815"/>
                </a:lnTo>
                <a:lnTo>
                  <a:pt x="9390" y="15844"/>
                </a:lnTo>
                <a:lnTo>
                  <a:pt x="9406" y="15844"/>
                </a:lnTo>
                <a:lnTo>
                  <a:pt x="9455" y="15873"/>
                </a:lnTo>
                <a:lnTo>
                  <a:pt x="9488" y="15931"/>
                </a:lnTo>
                <a:lnTo>
                  <a:pt x="9520" y="15960"/>
                </a:lnTo>
                <a:lnTo>
                  <a:pt x="9569" y="15989"/>
                </a:lnTo>
                <a:lnTo>
                  <a:pt x="9569" y="15960"/>
                </a:lnTo>
                <a:lnTo>
                  <a:pt x="9618" y="15960"/>
                </a:lnTo>
                <a:lnTo>
                  <a:pt x="9765" y="16106"/>
                </a:lnTo>
                <a:lnTo>
                  <a:pt x="9830" y="16135"/>
                </a:lnTo>
                <a:lnTo>
                  <a:pt x="9912" y="16193"/>
                </a:lnTo>
                <a:lnTo>
                  <a:pt x="9895" y="16193"/>
                </a:lnTo>
                <a:lnTo>
                  <a:pt x="10009" y="16222"/>
                </a:lnTo>
                <a:lnTo>
                  <a:pt x="10123" y="16280"/>
                </a:lnTo>
                <a:lnTo>
                  <a:pt x="10221" y="16338"/>
                </a:lnTo>
                <a:lnTo>
                  <a:pt x="10319" y="16338"/>
                </a:lnTo>
                <a:lnTo>
                  <a:pt x="10906" y="16629"/>
                </a:lnTo>
                <a:lnTo>
                  <a:pt x="11477" y="16920"/>
                </a:lnTo>
                <a:lnTo>
                  <a:pt x="12618" y="17385"/>
                </a:lnTo>
                <a:lnTo>
                  <a:pt x="13188" y="17617"/>
                </a:lnTo>
                <a:lnTo>
                  <a:pt x="13742" y="17821"/>
                </a:lnTo>
                <a:lnTo>
                  <a:pt x="14900" y="18199"/>
                </a:lnTo>
                <a:lnTo>
                  <a:pt x="15079" y="18286"/>
                </a:lnTo>
                <a:lnTo>
                  <a:pt x="15291" y="18344"/>
                </a:lnTo>
                <a:lnTo>
                  <a:pt x="15275" y="18344"/>
                </a:lnTo>
                <a:lnTo>
                  <a:pt x="15454" y="18344"/>
                </a:lnTo>
                <a:lnTo>
                  <a:pt x="15862" y="18460"/>
                </a:lnTo>
                <a:lnTo>
                  <a:pt x="16302" y="18548"/>
                </a:lnTo>
                <a:lnTo>
                  <a:pt x="16253" y="18548"/>
                </a:lnTo>
                <a:lnTo>
                  <a:pt x="16253" y="18577"/>
                </a:lnTo>
                <a:lnTo>
                  <a:pt x="16286" y="18577"/>
                </a:lnTo>
                <a:lnTo>
                  <a:pt x="16351" y="18548"/>
                </a:lnTo>
                <a:lnTo>
                  <a:pt x="16351" y="18577"/>
                </a:lnTo>
                <a:lnTo>
                  <a:pt x="16400" y="18577"/>
                </a:lnTo>
                <a:lnTo>
                  <a:pt x="16414" y="18550"/>
                </a:lnTo>
                <a:lnTo>
                  <a:pt x="17508" y="18751"/>
                </a:lnTo>
                <a:lnTo>
                  <a:pt x="18062" y="18867"/>
                </a:lnTo>
                <a:lnTo>
                  <a:pt x="18617" y="18925"/>
                </a:lnTo>
                <a:lnTo>
                  <a:pt x="18763" y="18955"/>
                </a:lnTo>
                <a:lnTo>
                  <a:pt x="18926" y="18955"/>
                </a:lnTo>
                <a:lnTo>
                  <a:pt x="19236" y="18984"/>
                </a:lnTo>
                <a:lnTo>
                  <a:pt x="19644" y="19042"/>
                </a:lnTo>
                <a:lnTo>
                  <a:pt x="20051" y="19100"/>
                </a:lnTo>
                <a:lnTo>
                  <a:pt x="20842" y="19100"/>
                </a:lnTo>
                <a:lnTo>
                  <a:pt x="20850" y="19129"/>
                </a:lnTo>
                <a:lnTo>
                  <a:pt x="20818" y="19158"/>
                </a:lnTo>
                <a:lnTo>
                  <a:pt x="20720" y="19216"/>
                </a:lnTo>
                <a:lnTo>
                  <a:pt x="20573" y="19245"/>
                </a:lnTo>
                <a:lnTo>
                  <a:pt x="20328" y="19274"/>
                </a:lnTo>
                <a:lnTo>
                  <a:pt x="19513" y="19274"/>
                </a:lnTo>
                <a:lnTo>
                  <a:pt x="19513" y="19245"/>
                </a:lnTo>
                <a:lnTo>
                  <a:pt x="19497" y="19216"/>
                </a:lnTo>
                <a:lnTo>
                  <a:pt x="19464" y="19216"/>
                </a:lnTo>
                <a:lnTo>
                  <a:pt x="19187" y="19245"/>
                </a:lnTo>
                <a:lnTo>
                  <a:pt x="18878" y="19216"/>
                </a:lnTo>
                <a:lnTo>
                  <a:pt x="18552" y="19158"/>
                </a:lnTo>
                <a:lnTo>
                  <a:pt x="18242" y="19071"/>
                </a:lnTo>
                <a:lnTo>
                  <a:pt x="18258" y="19071"/>
                </a:lnTo>
                <a:lnTo>
                  <a:pt x="18030" y="19071"/>
                </a:lnTo>
                <a:lnTo>
                  <a:pt x="18030" y="19042"/>
                </a:lnTo>
                <a:lnTo>
                  <a:pt x="17932" y="19042"/>
                </a:lnTo>
                <a:lnTo>
                  <a:pt x="17851" y="19071"/>
                </a:lnTo>
                <a:lnTo>
                  <a:pt x="17818" y="19042"/>
                </a:lnTo>
                <a:lnTo>
                  <a:pt x="17785" y="19013"/>
                </a:lnTo>
                <a:lnTo>
                  <a:pt x="17736" y="19042"/>
                </a:lnTo>
                <a:lnTo>
                  <a:pt x="17508" y="19042"/>
                </a:lnTo>
                <a:lnTo>
                  <a:pt x="17378" y="19013"/>
                </a:lnTo>
                <a:lnTo>
                  <a:pt x="17247" y="18984"/>
                </a:lnTo>
                <a:lnTo>
                  <a:pt x="17264" y="18984"/>
                </a:lnTo>
                <a:lnTo>
                  <a:pt x="17052" y="18955"/>
                </a:lnTo>
                <a:lnTo>
                  <a:pt x="16807" y="18925"/>
                </a:lnTo>
                <a:lnTo>
                  <a:pt x="16334" y="18867"/>
                </a:lnTo>
                <a:lnTo>
                  <a:pt x="16351" y="18838"/>
                </a:lnTo>
                <a:lnTo>
                  <a:pt x="16351" y="18809"/>
                </a:lnTo>
                <a:lnTo>
                  <a:pt x="16318" y="18838"/>
                </a:lnTo>
                <a:lnTo>
                  <a:pt x="16155" y="18838"/>
                </a:lnTo>
                <a:lnTo>
                  <a:pt x="16106" y="18809"/>
                </a:lnTo>
                <a:lnTo>
                  <a:pt x="15992" y="18809"/>
                </a:lnTo>
                <a:lnTo>
                  <a:pt x="15911" y="18780"/>
                </a:lnTo>
                <a:lnTo>
                  <a:pt x="15927" y="18780"/>
                </a:lnTo>
                <a:lnTo>
                  <a:pt x="15829" y="18780"/>
                </a:lnTo>
                <a:lnTo>
                  <a:pt x="15797" y="18751"/>
                </a:lnTo>
                <a:lnTo>
                  <a:pt x="15764" y="18780"/>
                </a:lnTo>
                <a:lnTo>
                  <a:pt x="15715" y="18722"/>
                </a:lnTo>
                <a:lnTo>
                  <a:pt x="15682" y="18751"/>
                </a:lnTo>
                <a:lnTo>
                  <a:pt x="15650" y="18722"/>
                </a:lnTo>
                <a:lnTo>
                  <a:pt x="15601" y="18693"/>
                </a:lnTo>
                <a:lnTo>
                  <a:pt x="15552" y="18693"/>
                </a:lnTo>
                <a:lnTo>
                  <a:pt x="15487" y="18693"/>
                </a:lnTo>
                <a:lnTo>
                  <a:pt x="15422" y="18664"/>
                </a:lnTo>
                <a:lnTo>
                  <a:pt x="15275" y="18606"/>
                </a:lnTo>
                <a:lnTo>
                  <a:pt x="15259" y="18606"/>
                </a:lnTo>
                <a:lnTo>
                  <a:pt x="15291" y="18606"/>
                </a:lnTo>
                <a:lnTo>
                  <a:pt x="15275" y="18577"/>
                </a:lnTo>
                <a:lnTo>
                  <a:pt x="14981" y="18518"/>
                </a:lnTo>
                <a:lnTo>
                  <a:pt x="14672" y="18460"/>
                </a:lnTo>
                <a:lnTo>
                  <a:pt x="14085" y="18257"/>
                </a:lnTo>
                <a:lnTo>
                  <a:pt x="14020" y="18228"/>
                </a:lnTo>
                <a:lnTo>
                  <a:pt x="14003" y="18199"/>
                </a:lnTo>
                <a:lnTo>
                  <a:pt x="13906" y="18170"/>
                </a:lnTo>
                <a:lnTo>
                  <a:pt x="13808" y="18170"/>
                </a:lnTo>
                <a:lnTo>
                  <a:pt x="13775" y="18111"/>
                </a:lnTo>
                <a:lnTo>
                  <a:pt x="13661" y="18111"/>
                </a:lnTo>
                <a:lnTo>
                  <a:pt x="13612" y="18111"/>
                </a:lnTo>
                <a:lnTo>
                  <a:pt x="13645" y="18082"/>
                </a:lnTo>
                <a:lnTo>
                  <a:pt x="13645" y="18053"/>
                </a:lnTo>
                <a:lnTo>
                  <a:pt x="13531" y="18053"/>
                </a:lnTo>
                <a:lnTo>
                  <a:pt x="13400" y="18024"/>
                </a:lnTo>
                <a:lnTo>
                  <a:pt x="13433" y="18024"/>
                </a:lnTo>
                <a:lnTo>
                  <a:pt x="13433" y="17995"/>
                </a:lnTo>
                <a:lnTo>
                  <a:pt x="13368" y="17995"/>
                </a:lnTo>
                <a:lnTo>
                  <a:pt x="13319" y="17966"/>
                </a:lnTo>
                <a:lnTo>
                  <a:pt x="13205" y="17937"/>
                </a:lnTo>
                <a:lnTo>
                  <a:pt x="13237" y="17908"/>
                </a:lnTo>
                <a:lnTo>
                  <a:pt x="13172" y="17879"/>
                </a:lnTo>
                <a:lnTo>
                  <a:pt x="13156" y="17908"/>
                </a:lnTo>
                <a:lnTo>
                  <a:pt x="13107" y="17908"/>
                </a:lnTo>
                <a:lnTo>
                  <a:pt x="13107" y="17879"/>
                </a:lnTo>
                <a:lnTo>
                  <a:pt x="13025" y="17879"/>
                </a:lnTo>
                <a:lnTo>
                  <a:pt x="12927" y="17850"/>
                </a:lnTo>
                <a:lnTo>
                  <a:pt x="12748" y="17792"/>
                </a:lnTo>
                <a:lnTo>
                  <a:pt x="12585" y="17704"/>
                </a:lnTo>
                <a:lnTo>
                  <a:pt x="12422" y="17646"/>
                </a:lnTo>
                <a:lnTo>
                  <a:pt x="12406" y="17617"/>
                </a:lnTo>
                <a:lnTo>
                  <a:pt x="12389" y="17617"/>
                </a:lnTo>
                <a:lnTo>
                  <a:pt x="12373" y="17588"/>
                </a:lnTo>
                <a:lnTo>
                  <a:pt x="12324" y="17559"/>
                </a:lnTo>
                <a:lnTo>
                  <a:pt x="12177" y="17559"/>
                </a:lnTo>
                <a:lnTo>
                  <a:pt x="12194" y="17588"/>
                </a:lnTo>
                <a:lnTo>
                  <a:pt x="12014" y="17501"/>
                </a:lnTo>
                <a:lnTo>
                  <a:pt x="11868" y="17443"/>
                </a:lnTo>
                <a:lnTo>
                  <a:pt x="11884" y="17414"/>
                </a:lnTo>
                <a:lnTo>
                  <a:pt x="11884" y="17385"/>
                </a:lnTo>
                <a:lnTo>
                  <a:pt x="11917" y="17385"/>
                </a:lnTo>
                <a:lnTo>
                  <a:pt x="11868" y="17327"/>
                </a:lnTo>
                <a:lnTo>
                  <a:pt x="11900" y="17327"/>
                </a:lnTo>
                <a:lnTo>
                  <a:pt x="11803" y="17297"/>
                </a:lnTo>
                <a:lnTo>
                  <a:pt x="11721" y="17268"/>
                </a:lnTo>
                <a:lnTo>
                  <a:pt x="11591" y="17268"/>
                </a:lnTo>
                <a:lnTo>
                  <a:pt x="11525" y="17239"/>
                </a:lnTo>
                <a:lnTo>
                  <a:pt x="11444" y="17210"/>
                </a:lnTo>
                <a:lnTo>
                  <a:pt x="11460" y="17210"/>
                </a:lnTo>
                <a:lnTo>
                  <a:pt x="11460" y="17181"/>
                </a:lnTo>
                <a:lnTo>
                  <a:pt x="11444" y="17181"/>
                </a:lnTo>
                <a:lnTo>
                  <a:pt x="11460" y="17152"/>
                </a:lnTo>
                <a:lnTo>
                  <a:pt x="11281" y="17181"/>
                </a:lnTo>
                <a:lnTo>
                  <a:pt x="11248" y="17152"/>
                </a:lnTo>
                <a:lnTo>
                  <a:pt x="11248" y="17123"/>
                </a:lnTo>
                <a:lnTo>
                  <a:pt x="11167" y="17123"/>
                </a:lnTo>
                <a:lnTo>
                  <a:pt x="11069" y="17094"/>
                </a:lnTo>
                <a:lnTo>
                  <a:pt x="11020" y="17036"/>
                </a:lnTo>
                <a:lnTo>
                  <a:pt x="10987" y="17007"/>
                </a:lnTo>
                <a:lnTo>
                  <a:pt x="11020" y="17007"/>
                </a:lnTo>
                <a:lnTo>
                  <a:pt x="11020" y="16978"/>
                </a:lnTo>
                <a:lnTo>
                  <a:pt x="10857" y="16920"/>
                </a:lnTo>
                <a:lnTo>
                  <a:pt x="10776" y="16890"/>
                </a:lnTo>
                <a:lnTo>
                  <a:pt x="10759" y="16890"/>
                </a:lnTo>
                <a:lnTo>
                  <a:pt x="10759" y="16920"/>
                </a:lnTo>
                <a:lnTo>
                  <a:pt x="10710" y="16920"/>
                </a:lnTo>
                <a:lnTo>
                  <a:pt x="10613" y="16861"/>
                </a:lnTo>
                <a:lnTo>
                  <a:pt x="10629" y="16861"/>
                </a:lnTo>
                <a:lnTo>
                  <a:pt x="10645" y="16832"/>
                </a:lnTo>
                <a:lnTo>
                  <a:pt x="10482" y="16803"/>
                </a:lnTo>
                <a:lnTo>
                  <a:pt x="10319" y="16745"/>
                </a:lnTo>
                <a:lnTo>
                  <a:pt x="10384" y="16745"/>
                </a:lnTo>
                <a:lnTo>
                  <a:pt x="10286" y="16687"/>
                </a:lnTo>
                <a:lnTo>
                  <a:pt x="10172" y="16629"/>
                </a:lnTo>
                <a:lnTo>
                  <a:pt x="10075" y="16571"/>
                </a:lnTo>
                <a:lnTo>
                  <a:pt x="9977" y="16512"/>
                </a:lnTo>
                <a:lnTo>
                  <a:pt x="9993" y="16542"/>
                </a:lnTo>
                <a:lnTo>
                  <a:pt x="9977" y="16542"/>
                </a:lnTo>
                <a:lnTo>
                  <a:pt x="9928" y="16483"/>
                </a:lnTo>
                <a:lnTo>
                  <a:pt x="9879" y="16454"/>
                </a:lnTo>
                <a:lnTo>
                  <a:pt x="9846" y="16425"/>
                </a:lnTo>
                <a:lnTo>
                  <a:pt x="9781" y="16396"/>
                </a:lnTo>
                <a:lnTo>
                  <a:pt x="9765" y="16396"/>
                </a:lnTo>
                <a:lnTo>
                  <a:pt x="9814" y="16425"/>
                </a:lnTo>
                <a:lnTo>
                  <a:pt x="9602" y="16309"/>
                </a:lnTo>
                <a:lnTo>
                  <a:pt x="9471" y="16251"/>
                </a:lnTo>
                <a:lnTo>
                  <a:pt x="9341" y="16164"/>
                </a:lnTo>
                <a:lnTo>
                  <a:pt x="9292" y="16164"/>
                </a:lnTo>
                <a:lnTo>
                  <a:pt x="9211" y="16135"/>
                </a:lnTo>
                <a:lnTo>
                  <a:pt x="9227" y="16106"/>
                </a:lnTo>
                <a:lnTo>
                  <a:pt x="9162" y="16047"/>
                </a:lnTo>
                <a:lnTo>
                  <a:pt x="9129" y="16018"/>
                </a:lnTo>
                <a:lnTo>
                  <a:pt x="9178" y="16047"/>
                </a:lnTo>
                <a:lnTo>
                  <a:pt x="9194" y="16076"/>
                </a:lnTo>
                <a:lnTo>
                  <a:pt x="9227" y="16076"/>
                </a:lnTo>
                <a:lnTo>
                  <a:pt x="9292" y="16106"/>
                </a:lnTo>
                <a:lnTo>
                  <a:pt x="9276" y="16076"/>
                </a:lnTo>
                <a:lnTo>
                  <a:pt x="9227" y="16076"/>
                </a:lnTo>
                <a:lnTo>
                  <a:pt x="9129" y="16018"/>
                </a:lnTo>
                <a:lnTo>
                  <a:pt x="9080" y="15989"/>
                </a:lnTo>
                <a:lnTo>
                  <a:pt x="9031" y="15960"/>
                </a:lnTo>
                <a:lnTo>
                  <a:pt x="8999" y="15931"/>
                </a:lnTo>
                <a:lnTo>
                  <a:pt x="9015" y="15931"/>
                </a:lnTo>
                <a:lnTo>
                  <a:pt x="9031" y="15902"/>
                </a:lnTo>
                <a:lnTo>
                  <a:pt x="8999" y="15902"/>
                </a:lnTo>
                <a:lnTo>
                  <a:pt x="8933" y="15873"/>
                </a:lnTo>
                <a:lnTo>
                  <a:pt x="8885" y="15844"/>
                </a:lnTo>
                <a:lnTo>
                  <a:pt x="8836" y="15815"/>
                </a:lnTo>
                <a:lnTo>
                  <a:pt x="8819" y="15815"/>
                </a:lnTo>
                <a:lnTo>
                  <a:pt x="8803" y="15815"/>
                </a:lnTo>
                <a:lnTo>
                  <a:pt x="8787" y="15815"/>
                </a:lnTo>
                <a:lnTo>
                  <a:pt x="8770" y="15786"/>
                </a:lnTo>
                <a:lnTo>
                  <a:pt x="8721" y="15757"/>
                </a:lnTo>
                <a:lnTo>
                  <a:pt x="8673" y="15728"/>
                </a:lnTo>
                <a:lnTo>
                  <a:pt x="8673" y="15699"/>
                </a:lnTo>
                <a:lnTo>
                  <a:pt x="8689" y="15669"/>
                </a:lnTo>
                <a:lnTo>
                  <a:pt x="8624" y="15669"/>
                </a:lnTo>
                <a:lnTo>
                  <a:pt x="8575" y="15669"/>
                </a:lnTo>
                <a:lnTo>
                  <a:pt x="8575" y="15640"/>
                </a:lnTo>
                <a:lnTo>
                  <a:pt x="8542" y="15640"/>
                </a:lnTo>
                <a:lnTo>
                  <a:pt x="8510" y="15611"/>
                </a:lnTo>
                <a:lnTo>
                  <a:pt x="8461" y="15582"/>
                </a:lnTo>
                <a:lnTo>
                  <a:pt x="8412" y="15582"/>
                </a:lnTo>
                <a:lnTo>
                  <a:pt x="8281" y="15466"/>
                </a:lnTo>
                <a:lnTo>
                  <a:pt x="8216" y="15408"/>
                </a:lnTo>
                <a:lnTo>
                  <a:pt x="8167" y="15350"/>
                </a:lnTo>
                <a:lnTo>
                  <a:pt x="8069" y="15321"/>
                </a:lnTo>
                <a:lnTo>
                  <a:pt x="7972" y="15233"/>
                </a:lnTo>
                <a:lnTo>
                  <a:pt x="8004" y="15233"/>
                </a:lnTo>
                <a:lnTo>
                  <a:pt x="7906" y="15175"/>
                </a:lnTo>
                <a:lnTo>
                  <a:pt x="7857" y="15117"/>
                </a:lnTo>
                <a:lnTo>
                  <a:pt x="7776" y="15030"/>
                </a:lnTo>
                <a:lnTo>
                  <a:pt x="7743" y="15001"/>
                </a:lnTo>
                <a:lnTo>
                  <a:pt x="7711" y="15059"/>
                </a:lnTo>
                <a:lnTo>
                  <a:pt x="7662" y="15001"/>
                </a:lnTo>
                <a:lnTo>
                  <a:pt x="7597" y="14943"/>
                </a:lnTo>
                <a:close/>
              </a:path>
            </a:pathLst>
          </a:custGeom>
          <a:solidFill>
            <a:srgbClr val="873624"/>
          </a:solidFill>
          <a:ln w="12700">
            <a:miter lim="400000"/>
          </a:ln>
        </p:spPr>
        <p:txBody>
          <a:bodyPr lIns="0" tIns="0" rIns="0" bIns="0"/>
          <a:lstStyle/>
          <a:p>
            <a:pPr lvl="0"/>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7" name="Shape 37"/>
          <p:cNvSpPr/>
          <p:nvPr>
            <p:ph type="title"/>
          </p:nvPr>
        </p:nvSpPr>
        <p:spPr>
          <a:xfrm>
            <a:off x="551280" y="436562"/>
            <a:ext cx="8041441" cy="1442675"/>
          </a:xfrm>
          <a:prstGeom prst="rect">
            <a:avLst/>
          </a:prstGeom>
        </p:spPr>
        <p:txBody>
          <a:bodyPr/>
          <a:lstStyle/>
          <a:p>
            <a:pPr lvl="0">
              <a:defRPr sz="1800">
                <a:solidFill>
                  <a:srgbClr val="000000"/>
                </a:solidFill>
              </a:defRPr>
            </a:pPr>
            <a:r>
              <a:rPr sz="4800">
                <a:solidFill>
                  <a:srgbClr val="262626"/>
                </a:solidFill>
              </a:rPr>
              <a:t>Click to edit Master title style</a:t>
            </a:r>
          </a:p>
        </p:txBody>
      </p:sp>
      <p:sp>
        <p:nvSpPr>
          <p:cNvPr id="38" name="Shape 3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0" name="Shape 4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42" name="Shape 42"/>
          <p:cNvSpPr/>
          <p:nvPr>
            <p:ph type="title"/>
          </p:nvPr>
        </p:nvSpPr>
        <p:spPr>
          <a:xfrm>
            <a:off x="551280" y="0"/>
            <a:ext cx="3008314" cy="3408420"/>
          </a:xfrm>
          <a:prstGeom prst="rect">
            <a:avLst/>
          </a:prstGeom>
        </p:spPr>
        <p:txBody>
          <a:bodyPr anchor="b"/>
          <a:lstStyle>
            <a:lvl1pPr algn="l">
              <a:defRPr sz="2400"/>
            </a:lvl1pPr>
          </a:lstStyle>
          <a:p>
            <a:pPr lvl="0">
              <a:defRPr sz="1800">
                <a:solidFill>
                  <a:srgbClr val="000000"/>
                </a:solidFill>
              </a:defRPr>
            </a:pPr>
            <a:r>
              <a:rPr sz="2400">
                <a:solidFill>
                  <a:srgbClr val="262626"/>
                </a:solidFill>
              </a:rPr>
              <a:t>Click to edit Master title style</a:t>
            </a:r>
          </a:p>
        </p:txBody>
      </p:sp>
      <p:sp>
        <p:nvSpPr>
          <p:cNvPr id="43" name="Shape 43"/>
          <p:cNvSpPr/>
          <p:nvPr>
            <p:ph type="body" idx="1"/>
          </p:nvPr>
        </p:nvSpPr>
        <p:spPr>
          <a:xfrm>
            <a:off x="3893349" y="0"/>
            <a:ext cx="4699372" cy="6822382"/>
          </a:xfrm>
          <a:prstGeom prst="rect">
            <a:avLst/>
          </a:prstGeom>
        </p:spPr>
        <p:txBody>
          <a:bodyPr anchor="ctr"/>
          <a:lstStyle>
            <a:lvl4pPr marL="1158239" indent="-243839"/>
            <a:lvl5pPr marL="1508760" indent="-274320"/>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
        <p:nvSpPr>
          <p:cNvPr id="44" name="Shape 4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pic>
        <p:nvPicPr>
          <p:cNvPr id="46" name="image8.png" descr="tape.png"/>
          <p:cNvPicPr/>
          <p:nvPr/>
        </p:nvPicPr>
        <p:blipFill>
          <a:blip r:embed="rId2">
            <a:extLst/>
          </a:blip>
          <a:stretch>
            <a:fillRect/>
          </a:stretch>
        </p:blipFill>
        <p:spPr>
          <a:xfrm>
            <a:off x="3124200" y="191206"/>
            <a:ext cx="2781300" cy="819151"/>
          </a:xfrm>
          <a:prstGeom prst="rect">
            <a:avLst/>
          </a:prstGeom>
          <a:ln w="12700">
            <a:miter lim="400000"/>
          </a:ln>
        </p:spPr>
      </p:pic>
      <p:sp>
        <p:nvSpPr>
          <p:cNvPr id="47" name="Shape 47"/>
          <p:cNvSpPr/>
          <p:nvPr>
            <p:ph type="title"/>
          </p:nvPr>
        </p:nvSpPr>
        <p:spPr>
          <a:xfrm>
            <a:off x="551280" y="2955154"/>
            <a:ext cx="8041441" cy="2434366"/>
          </a:xfrm>
          <a:prstGeom prst="rect">
            <a:avLst/>
          </a:prstGeom>
        </p:spPr>
        <p:txBody>
          <a:bodyPr anchor="b"/>
          <a:lstStyle>
            <a:lvl1pPr>
              <a:defRPr sz="3600"/>
            </a:lvl1pPr>
          </a:lstStyle>
          <a:p>
            <a:pPr lvl="0">
              <a:defRPr sz="1800">
                <a:solidFill>
                  <a:srgbClr val="000000"/>
                </a:solidFill>
              </a:defRPr>
            </a:pPr>
            <a:r>
              <a:rPr sz="3600">
                <a:solidFill>
                  <a:srgbClr val="262626"/>
                </a:solidFill>
              </a:rPr>
              <a:t>Click to edit Master title style</a:t>
            </a:r>
          </a:p>
        </p:txBody>
      </p:sp>
      <p:sp>
        <p:nvSpPr>
          <p:cNvPr id="48" name="Shape 48"/>
          <p:cNvSpPr/>
          <p:nvPr>
            <p:ph type="body" idx="1"/>
          </p:nvPr>
        </p:nvSpPr>
        <p:spPr>
          <a:xfrm>
            <a:off x="1219200" y="5416153"/>
            <a:ext cx="6705600" cy="1441847"/>
          </a:xfrm>
          <a:prstGeom prst="rect">
            <a:avLst/>
          </a:prstGeom>
        </p:spPr>
        <p:txBody>
          <a:bodyPr/>
          <a:lstStyle>
            <a:lvl1pPr marL="0" indent="0" algn="ctr">
              <a:spcBef>
                <a:spcPts val="300"/>
              </a:spcBef>
              <a:buClrTx/>
              <a:buSzTx/>
              <a:buFontTx/>
              <a:buNone/>
              <a:defRPr sz="1600"/>
            </a:lvl1pPr>
          </a:lstStyle>
          <a:p>
            <a:pPr lvl="0">
              <a:defRPr sz="1800">
                <a:solidFill>
                  <a:srgbClr val="000000"/>
                </a:solidFill>
              </a:defRPr>
            </a:pPr>
            <a:r>
              <a:rPr sz="1600">
                <a:solidFill>
                  <a:srgbClr val="404040"/>
                </a:solidFill>
              </a:rPr>
              <a:t>Click to edit Master text styles</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9C6"/>
        </a:solidFill>
      </p:bgPr>
    </p:bg>
    <p:spTree>
      <p:nvGrpSpPr>
        <p:cNvPr id="1" name=""/>
        <p:cNvGrpSpPr/>
        <p:nvPr/>
      </p:nvGrpSpPr>
      <p:grpSpPr>
        <a:xfrm>
          <a:off x="0" y="0"/>
          <a:ext cx="0" cy="0"/>
          <a:chOff x="0" y="0"/>
          <a:chExt cx="0" cy="0"/>
        </a:xfrm>
      </p:grpSpPr>
      <p:pic>
        <p:nvPicPr>
          <p:cNvPr id="2" name="image3.png" descr="Interior-Overlay.png"/>
          <p:cNvPicPr/>
          <p:nvPr/>
        </p:nvPicPr>
        <p:blipFill>
          <a:blip r:embed="rId2">
            <a:extLst/>
          </a:blip>
          <a:stretch>
            <a:fillRect/>
          </a:stretch>
        </p:blipFill>
        <p:spPr>
          <a:xfrm>
            <a:off x="0" y="0"/>
            <a:ext cx="9144000" cy="6858000"/>
          </a:xfrm>
          <a:prstGeom prst="rect">
            <a:avLst/>
          </a:prstGeom>
          <a:ln w="12700">
            <a:miter lim="400000"/>
          </a:ln>
        </p:spPr>
      </p:pic>
      <p:sp>
        <p:nvSpPr>
          <p:cNvPr id="3" name="Shape 3"/>
          <p:cNvSpPr/>
          <p:nvPr>
            <p:ph type="title"/>
          </p:nvPr>
        </p:nvSpPr>
        <p:spPr>
          <a:xfrm>
            <a:off x="551280" y="277411"/>
            <a:ext cx="8041441" cy="1760978"/>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800">
                <a:solidFill>
                  <a:srgbClr val="262626"/>
                </a:solidFill>
              </a:rPr>
              <a:t>Click to edit Master title style</a:t>
            </a:r>
          </a:p>
        </p:txBody>
      </p:sp>
      <p:sp>
        <p:nvSpPr>
          <p:cNvPr id="4" name="Shape 4"/>
          <p:cNvSpPr/>
          <p:nvPr>
            <p:ph type="body" idx="1"/>
          </p:nvPr>
        </p:nvSpPr>
        <p:spPr>
          <a:xfrm>
            <a:off x="838200" y="2038387"/>
            <a:ext cx="7467600" cy="48196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400">
                <a:solidFill>
                  <a:srgbClr val="404040"/>
                </a:solidFill>
              </a:rPr>
              <a:t>Click to edit Master text styles</a:t>
            </a:r>
            <a:endParaRPr sz="2400">
              <a:solidFill>
                <a:srgbClr val="404040"/>
              </a:solidFill>
            </a:endParaRPr>
          </a:p>
          <a:p>
            <a:pPr lvl="1">
              <a:defRPr sz="1800">
                <a:solidFill>
                  <a:srgbClr val="000000"/>
                </a:solidFill>
              </a:defRPr>
            </a:pPr>
            <a:r>
              <a:rPr sz="2400">
                <a:solidFill>
                  <a:srgbClr val="404040"/>
                </a:solidFill>
              </a:rPr>
              <a:t>Second level</a:t>
            </a:r>
            <a:endParaRPr sz="2400">
              <a:solidFill>
                <a:srgbClr val="404040"/>
              </a:solidFill>
            </a:endParaRPr>
          </a:p>
          <a:p>
            <a:pPr lvl="2">
              <a:defRPr sz="1800">
                <a:solidFill>
                  <a:srgbClr val="000000"/>
                </a:solidFill>
              </a:defRPr>
            </a:pPr>
            <a:r>
              <a:rPr sz="2400">
                <a:solidFill>
                  <a:srgbClr val="404040"/>
                </a:solidFill>
              </a:rPr>
              <a:t>Third level</a:t>
            </a:r>
            <a:endParaRPr sz="2400">
              <a:solidFill>
                <a:srgbClr val="404040"/>
              </a:solidFill>
            </a:endParaRPr>
          </a:p>
          <a:p>
            <a:pPr lvl="3">
              <a:defRPr sz="1800">
                <a:solidFill>
                  <a:srgbClr val="000000"/>
                </a:solidFill>
              </a:defRPr>
            </a:pPr>
            <a:r>
              <a:rPr sz="2400">
                <a:solidFill>
                  <a:srgbClr val="404040"/>
                </a:solidFill>
              </a:rPr>
              <a:t>Fourth level</a:t>
            </a:r>
            <a:endParaRPr sz="2400">
              <a:solidFill>
                <a:srgbClr val="404040"/>
              </a:solidFill>
            </a:endParaRPr>
          </a:p>
          <a:p>
            <a:pPr lvl="4">
              <a:defRPr sz="1800">
                <a:solidFill>
                  <a:srgbClr val="000000"/>
                </a:solidFill>
              </a:defRPr>
            </a:pPr>
            <a:r>
              <a:rPr sz="2400">
                <a:solidFill>
                  <a:srgbClr val="404040"/>
                </a:solidFill>
              </a:rPr>
              <a:t>Fifth level</a:t>
            </a:r>
          </a:p>
        </p:txBody>
      </p:sp>
      <p:sp>
        <p:nvSpPr>
          <p:cNvPr id="5" name="Shape 5"/>
          <p:cNvSpPr/>
          <p:nvPr>
            <p:ph type="sldNum" sz="quarter" idx="2"/>
          </p:nvPr>
        </p:nvSpPr>
        <p:spPr>
          <a:xfrm>
            <a:off x="6459120" y="6147351"/>
            <a:ext cx="2133601" cy="368174"/>
          </a:xfrm>
          <a:prstGeom prst="rect">
            <a:avLst/>
          </a:prstGeom>
          <a:ln w="12700">
            <a:miter lim="400000"/>
          </a:ln>
        </p:spPr>
        <p:txBody>
          <a:bodyPr lIns="45719" rIns="45719" anchor="ctr">
            <a:spAutoFit/>
          </a:bodyPr>
          <a:lstStyle>
            <a:lvl1pPr algn="r">
              <a:defRPr sz="1400">
                <a:solidFill>
                  <a:srgbClr val="808080"/>
                </a:solidFill>
                <a:latin typeface="Rage Italic"/>
                <a:ea typeface="Rage Italic"/>
                <a:cs typeface="Rage Italic"/>
                <a:sym typeface="Rage Italic"/>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gn="ctr" defTabSz="457200">
        <a:defRPr sz="4800">
          <a:solidFill>
            <a:srgbClr val="262626"/>
          </a:solidFill>
          <a:latin typeface="Cambria"/>
          <a:ea typeface="Cambria"/>
          <a:cs typeface="Cambria"/>
          <a:sym typeface="Cambria"/>
        </a:defRPr>
      </a:lvl1pPr>
      <a:lvl2pPr algn="ctr" defTabSz="457200">
        <a:defRPr sz="4800">
          <a:solidFill>
            <a:srgbClr val="262626"/>
          </a:solidFill>
          <a:latin typeface="Cambria"/>
          <a:ea typeface="Cambria"/>
          <a:cs typeface="Cambria"/>
          <a:sym typeface="Cambria"/>
        </a:defRPr>
      </a:lvl2pPr>
      <a:lvl3pPr algn="ctr" defTabSz="457200">
        <a:defRPr sz="4800">
          <a:solidFill>
            <a:srgbClr val="262626"/>
          </a:solidFill>
          <a:latin typeface="Cambria"/>
          <a:ea typeface="Cambria"/>
          <a:cs typeface="Cambria"/>
          <a:sym typeface="Cambria"/>
        </a:defRPr>
      </a:lvl3pPr>
      <a:lvl4pPr algn="ctr" defTabSz="457200">
        <a:defRPr sz="4800">
          <a:solidFill>
            <a:srgbClr val="262626"/>
          </a:solidFill>
          <a:latin typeface="Cambria"/>
          <a:ea typeface="Cambria"/>
          <a:cs typeface="Cambria"/>
          <a:sym typeface="Cambria"/>
        </a:defRPr>
      </a:lvl4pPr>
      <a:lvl5pPr algn="ctr" defTabSz="457200">
        <a:defRPr sz="4800">
          <a:solidFill>
            <a:srgbClr val="262626"/>
          </a:solidFill>
          <a:latin typeface="Cambria"/>
          <a:ea typeface="Cambria"/>
          <a:cs typeface="Cambria"/>
          <a:sym typeface="Cambria"/>
        </a:defRPr>
      </a:lvl5pPr>
      <a:lvl6pPr algn="ctr" defTabSz="457200">
        <a:defRPr sz="4800">
          <a:solidFill>
            <a:srgbClr val="262626"/>
          </a:solidFill>
          <a:latin typeface="Cambria"/>
          <a:ea typeface="Cambria"/>
          <a:cs typeface="Cambria"/>
          <a:sym typeface="Cambria"/>
        </a:defRPr>
      </a:lvl6pPr>
      <a:lvl7pPr algn="ctr" defTabSz="457200">
        <a:defRPr sz="4800">
          <a:solidFill>
            <a:srgbClr val="262626"/>
          </a:solidFill>
          <a:latin typeface="Cambria"/>
          <a:ea typeface="Cambria"/>
          <a:cs typeface="Cambria"/>
          <a:sym typeface="Cambria"/>
        </a:defRPr>
      </a:lvl7pPr>
      <a:lvl8pPr algn="ctr" defTabSz="457200">
        <a:defRPr sz="4800">
          <a:solidFill>
            <a:srgbClr val="262626"/>
          </a:solidFill>
          <a:latin typeface="Cambria"/>
          <a:ea typeface="Cambria"/>
          <a:cs typeface="Cambria"/>
          <a:sym typeface="Cambria"/>
        </a:defRPr>
      </a:lvl8pPr>
      <a:lvl9pPr algn="ctr" defTabSz="457200">
        <a:defRPr sz="4800">
          <a:solidFill>
            <a:srgbClr val="262626"/>
          </a:solidFill>
          <a:latin typeface="Cambria"/>
          <a:ea typeface="Cambria"/>
          <a:cs typeface="Cambria"/>
          <a:sym typeface="Cambria"/>
        </a:defRPr>
      </a:lvl9pPr>
    </p:titleStyle>
    <p:bodyStyle>
      <a:lvl1pPr marL="228600" indent="-228600"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1pPr>
      <a:lvl2pPr marL="578565" indent="-249381"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2pPr>
      <a:lvl3pPr marL="859536" indent="-219456"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3pPr>
      <a:lvl4pPr marL="1188720" indent="-274320"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4pPr>
      <a:lvl5pPr marL="1547948" indent="-313508"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5pPr>
      <a:lvl6pPr marL="1776548" indent="-313508"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6pPr>
      <a:lvl7pPr marL="2050868" indent="-313508"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7pPr>
      <a:lvl8pPr marL="2325188" indent="-313508"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8pPr>
      <a:lvl9pPr marL="2599508" indent="-313508" defTabSz="457200">
        <a:spcBef>
          <a:spcPts val="500"/>
        </a:spcBef>
        <a:buClr>
          <a:srgbClr val="873624"/>
        </a:buClr>
        <a:buSzPct val="95000"/>
        <a:buFont typeface="Noteworthy Light"/>
        <a:buChar char="0"/>
        <a:defRPr sz="2400">
          <a:solidFill>
            <a:srgbClr val="404040"/>
          </a:solidFill>
          <a:latin typeface="Cambria"/>
          <a:ea typeface="Cambria"/>
          <a:cs typeface="Cambria"/>
          <a:sym typeface="Cambria"/>
        </a:defRPr>
      </a:lvl9pPr>
    </p:bodyStyle>
    <p:otherStyle>
      <a:lvl1pPr algn="r">
        <a:defRPr sz="1400">
          <a:solidFill>
            <a:schemeClr val="tx1"/>
          </a:solidFill>
          <a:latin typeface="+mn-lt"/>
          <a:ea typeface="+mn-ea"/>
          <a:cs typeface="+mn-cs"/>
          <a:sym typeface="Rage Italic"/>
        </a:defRPr>
      </a:lvl1pPr>
      <a:lvl2pPr indent="457200" algn="r">
        <a:defRPr sz="1400">
          <a:solidFill>
            <a:schemeClr val="tx1"/>
          </a:solidFill>
          <a:latin typeface="+mn-lt"/>
          <a:ea typeface="+mn-ea"/>
          <a:cs typeface="+mn-cs"/>
          <a:sym typeface="Rage Italic"/>
        </a:defRPr>
      </a:lvl2pPr>
      <a:lvl3pPr indent="914400" algn="r">
        <a:defRPr sz="1400">
          <a:solidFill>
            <a:schemeClr val="tx1"/>
          </a:solidFill>
          <a:latin typeface="+mn-lt"/>
          <a:ea typeface="+mn-ea"/>
          <a:cs typeface="+mn-cs"/>
          <a:sym typeface="Rage Italic"/>
        </a:defRPr>
      </a:lvl3pPr>
      <a:lvl4pPr indent="1371600" algn="r">
        <a:defRPr sz="1400">
          <a:solidFill>
            <a:schemeClr val="tx1"/>
          </a:solidFill>
          <a:latin typeface="+mn-lt"/>
          <a:ea typeface="+mn-ea"/>
          <a:cs typeface="+mn-cs"/>
          <a:sym typeface="Rage Italic"/>
        </a:defRPr>
      </a:lvl4pPr>
      <a:lvl5pPr indent="1828800" algn="r">
        <a:defRPr sz="1400">
          <a:solidFill>
            <a:schemeClr val="tx1"/>
          </a:solidFill>
          <a:latin typeface="+mn-lt"/>
          <a:ea typeface="+mn-ea"/>
          <a:cs typeface="+mn-cs"/>
          <a:sym typeface="Rage Italic"/>
        </a:defRPr>
      </a:lvl5pPr>
      <a:lvl6pPr indent="2286000" algn="r">
        <a:defRPr sz="1400">
          <a:solidFill>
            <a:schemeClr val="tx1"/>
          </a:solidFill>
          <a:latin typeface="+mn-lt"/>
          <a:ea typeface="+mn-ea"/>
          <a:cs typeface="+mn-cs"/>
          <a:sym typeface="Rage Italic"/>
        </a:defRPr>
      </a:lvl6pPr>
      <a:lvl7pPr indent="2743200" algn="r">
        <a:defRPr sz="1400">
          <a:solidFill>
            <a:schemeClr val="tx1"/>
          </a:solidFill>
          <a:latin typeface="+mn-lt"/>
          <a:ea typeface="+mn-ea"/>
          <a:cs typeface="+mn-cs"/>
          <a:sym typeface="Rage Italic"/>
        </a:defRPr>
      </a:lvl7pPr>
      <a:lvl8pPr indent="3200400" algn="r">
        <a:defRPr sz="1400">
          <a:solidFill>
            <a:schemeClr val="tx1"/>
          </a:solidFill>
          <a:latin typeface="+mn-lt"/>
          <a:ea typeface="+mn-ea"/>
          <a:cs typeface="+mn-cs"/>
          <a:sym typeface="Rage Italic"/>
        </a:defRPr>
      </a:lvl8pPr>
      <a:lvl9pPr indent="3657600" algn="r">
        <a:defRPr sz="1400">
          <a:solidFill>
            <a:schemeClr val="tx1"/>
          </a:solidFill>
          <a:latin typeface="+mn-lt"/>
          <a:ea typeface="+mn-ea"/>
          <a:cs typeface="+mn-cs"/>
          <a:sym typeface="Rage Ital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rot="360000">
            <a:off x="3339808" y="3015792"/>
            <a:ext cx="4847040" cy="1599723"/>
          </a:xfrm>
          <a:prstGeom prst="rect">
            <a:avLst/>
          </a:prstGeom>
        </p:spPr>
        <p:txBody>
          <a:bodyPr lIns="0" tIns="0" rIns="0" bIns="0">
            <a:normAutofit fontScale="100000" lnSpcReduction="0"/>
          </a:bodyPr>
          <a:lstStyle/>
          <a:p>
            <a:pPr lvl="0">
              <a:defRPr sz="1800">
                <a:solidFill>
                  <a:srgbClr val="000000"/>
                </a:solidFill>
                <a:effectLst/>
              </a:defRPr>
            </a:pPr>
            <a:r>
              <a:rPr sz="4800">
                <a:solidFill>
                  <a:srgbClr val="000100"/>
                </a:solidFill>
                <a:effectLst>
                  <a:outerShdw sx="100000" sy="100000" kx="0" ky="0" algn="b" rotWithShape="0" blurRad="63500" dist="0" dir="0">
                    <a:srgbClr val="FFFFFF">
                      <a:alpha val="40000"/>
                    </a:srgbClr>
                  </a:outerShdw>
                </a:effectLst>
              </a:rPr>
              <a:t>Graphic Organizers</a:t>
            </a:r>
          </a:p>
        </p:txBody>
      </p:sp>
      <p:sp>
        <p:nvSpPr>
          <p:cNvPr id="62" name="Shape 62"/>
          <p:cNvSpPr/>
          <p:nvPr>
            <p:ph type="body" idx="1"/>
          </p:nvPr>
        </p:nvSpPr>
        <p:spPr>
          <a:xfrm rot="360000">
            <a:off x="3200499" y="4766916"/>
            <a:ext cx="4836457" cy="1040846"/>
          </a:xfrm>
          <a:prstGeom prst="rect">
            <a:avLst/>
          </a:prstGeom>
        </p:spPr>
        <p:txBody>
          <a:bodyPr/>
          <a:lstStyle/>
          <a:p>
            <a:pPr lvl="0">
              <a:defRPr>
                <a:solidFill>
                  <a:srgbClr val="000000"/>
                </a:solidFill>
              </a:defRPr>
            </a:pPr>
            <a:r>
              <a:rPr>
                <a:solidFill>
                  <a:srgbClr val="000100"/>
                </a:solidFill>
              </a:rPr>
              <a:t>Identifying Words for Literate Language Users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0" y="325072"/>
            <a:ext cx="4981517" cy="26425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1200">
                <a:latin typeface="Arial"/>
                <a:ea typeface="Arial"/>
                <a:cs typeface="Arial"/>
                <a:sym typeface="Arial"/>
              </a:rPr>
              <a:t>Now fold the paper in half vertically to create 4 sections if you open it up</a:t>
            </a:r>
            <a:r>
              <a:rPr sz="900">
                <a:latin typeface="Arial"/>
                <a:ea typeface="Arial"/>
                <a:cs typeface="Arial"/>
                <a:sym typeface="Arial"/>
              </a:rPr>
              <a:t> </a:t>
            </a:r>
          </a:p>
        </p:txBody>
      </p:sp>
      <p:sp>
        <p:nvSpPr>
          <p:cNvPr id="124" name="Shape 124"/>
          <p:cNvSpPr/>
          <p:nvPr/>
        </p:nvSpPr>
        <p:spPr>
          <a:xfrm>
            <a:off x="1066800" y="1143000"/>
            <a:ext cx="1609725" cy="981075"/>
          </a:xfrm>
          <a:prstGeom prst="rect">
            <a:avLst/>
          </a:prstGeom>
          <a:solidFill>
            <a:srgbClr val="FFFFFF"/>
          </a:solidFill>
          <a:ln w="28575">
            <a:solidFill/>
            <a:miter/>
          </a:ln>
        </p:spPr>
        <p:txBody>
          <a:bodyPr lIns="0" tIns="0" rIns="0" bIns="0"/>
          <a:lstStyle/>
          <a:p>
            <a:pPr lvl="0"/>
          </a:p>
        </p:txBody>
      </p:sp>
      <p:sp>
        <p:nvSpPr>
          <p:cNvPr id="125" name="Shape 125"/>
          <p:cNvSpPr/>
          <p:nvPr/>
        </p:nvSpPr>
        <p:spPr>
          <a:xfrm>
            <a:off x="1871663" y="1142999"/>
            <a:ext cx="4763" cy="871539"/>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grpSp>
        <p:nvGrpSpPr>
          <p:cNvPr id="129" name="Group 129"/>
          <p:cNvGrpSpPr/>
          <p:nvPr/>
        </p:nvGrpSpPr>
        <p:grpSpPr>
          <a:xfrm>
            <a:off x="2438392" y="3811689"/>
            <a:ext cx="847798" cy="379595"/>
            <a:chOff x="0" y="0"/>
            <a:chExt cx="847796" cy="379594"/>
          </a:xfrm>
        </p:grpSpPr>
        <p:sp>
          <p:nvSpPr>
            <p:cNvPr id="126" name="Shape 126"/>
            <p:cNvSpPr/>
            <p:nvPr/>
          </p:nvSpPr>
          <p:spPr>
            <a:xfrm rot="15839952">
              <a:off x="276228" y="-220914"/>
              <a:ext cx="295341" cy="821423"/>
            </a:xfrm>
            <a:custGeom>
              <a:avLst/>
              <a:gdLst/>
              <a:ahLst/>
              <a:cxnLst>
                <a:cxn ang="0">
                  <a:pos x="wd2" y="hd2"/>
                </a:cxn>
                <a:cxn ang="5400000">
                  <a:pos x="wd2" y="hd2"/>
                </a:cxn>
                <a:cxn ang="10800000">
                  <a:pos x="wd2" y="hd2"/>
                </a:cxn>
                <a:cxn ang="16200000">
                  <a:pos x="wd2" y="hd2"/>
                </a:cxn>
              </a:cxnLst>
              <a:rect l="0" t="0" r="r" b="b"/>
              <a:pathLst>
                <a:path w="19454" h="21600" fill="norm" stroke="1" extrusionOk="0">
                  <a:moveTo>
                    <a:pt x="0" y="17633"/>
                  </a:moveTo>
                  <a:lnTo>
                    <a:pt x="6483" y="12784"/>
                  </a:lnTo>
                  <a:lnTo>
                    <a:pt x="6483" y="14988"/>
                  </a:lnTo>
                  <a:lnTo>
                    <a:pt x="6483" y="14988"/>
                  </a:lnTo>
                  <a:cubicBezTo>
                    <a:pt x="12345" y="14166"/>
                    <a:pt x="16863" y="12282"/>
                    <a:pt x="18639" y="9919"/>
                  </a:cubicBezTo>
                  <a:lnTo>
                    <a:pt x="18639" y="9919"/>
                  </a:lnTo>
                  <a:cubicBezTo>
                    <a:pt x="21600" y="13858"/>
                    <a:pt x="16254" y="18026"/>
                    <a:pt x="6483" y="19396"/>
                  </a:cubicBezTo>
                  <a:lnTo>
                    <a:pt x="6483" y="21600"/>
                  </a:lnTo>
                  <a:close/>
                  <a:moveTo>
                    <a:pt x="19450" y="12123"/>
                  </a:moveTo>
                  <a:cubicBezTo>
                    <a:pt x="19450" y="7862"/>
                    <a:pt x="10742" y="4408"/>
                    <a:pt x="0" y="4408"/>
                  </a:cubicBezTo>
                  <a:lnTo>
                    <a:pt x="0" y="0"/>
                  </a:lnTo>
                  <a:lnTo>
                    <a:pt x="0" y="0"/>
                  </a:lnTo>
                  <a:cubicBezTo>
                    <a:pt x="10742" y="0"/>
                    <a:pt x="19450" y="3454"/>
                    <a:pt x="19450" y="7714"/>
                  </a:cubicBez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127" name="Shape 127"/>
            <p:cNvSpPr/>
            <p:nvPr/>
          </p:nvSpPr>
          <p:spPr>
            <a:xfrm rot="15839952">
              <a:off x="97045" y="-21837"/>
              <a:ext cx="295276" cy="461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009"/>
                    <a:pt x="11929" y="7855"/>
                    <a:pt x="0" y="7855"/>
                  </a:cubicBezTo>
                  <a:lnTo>
                    <a:pt x="0" y="0"/>
                  </a:ln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p>
          </p:txBody>
        </p:sp>
        <p:sp>
          <p:nvSpPr>
            <p:cNvPr id="128" name="Shape 128"/>
            <p:cNvSpPr/>
            <p:nvPr/>
          </p:nvSpPr>
          <p:spPr>
            <a:xfrm rot="15839952">
              <a:off x="276264" y="-220882"/>
              <a:ext cx="295276" cy="82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23"/>
                  </a:moveTo>
                  <a:cubicBezTo>
                    <a:pt x="21600" y="7862"/>
                    <a:pt x="11929" y="4408"/>
                    <a:pt x="0" y="4408"/>
                  </a:cubicBezTo>
                  <a:lnTo>
                    <a:pt x="0" y="0"/>
                  </a:ln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lnTo>
                    <a:pt x="7200" y="14988"/>
                  </a:lnTo>
                  <a:cubicBezTo>
                    <a:pt x="13710" y="14166"/>
                    <a:pt x="18727" y="12282"/>
                    <a:pt x="20700" y="9919"/>
                  </a:cubicBezTo>
                </a:path>
              </a:pathLst>
            </a:custGeom>
            <a:noFill/>
            <a:ln w="9525" cap="flat">
              <a:solidFill>
                <a:srgbClr val="000000"/>
              </a:solidFill>
              <a:prstDash val="solid"/>
              <a:miter lim="800000"/>
            </a:ln>
            <a:effectLst/>
          </p:spPr>
          <p:txBody>
            <a:bodyPr wrap="square" lIns="0" tIns="0" rIns="0" bIns="0" numCol="1" anchor="t">
              <a:noAutofit/>
            </a:bodyPr>
            <a:lstStyle/>
            <a:p>
              <a:pPr lvl="0"/>
            </a:p>
          </p:txBody>
        </p:sp>
      </p:grpSp>
      <p:sp>
        <p:nvSpPr>
          <p:cNvPr id="130" name="Shape 130"/>
          <p:cNvSpPr/>
          <p:nvPr/>
        </p:nvSpPr>
        <p:spPr>
          <a:xfrm>
            <a:off x="4191000" y="990600"/>
            <a:ext cx="781050" cy="1028700"/>
          </a:xfrm>
          <a:prstGeom prst="rect">
            <a:avLst/>
          </a:prstGeom>
          <a:solidFill>
            <a:srgbClr val="FFFFFF"/>
          </a:solidFill>
          <a:ln w="28575">
            <a:solidFill/>
            <a:miter/>
          </a:ln>
        </p:spPr>
        <p:txBody>
          <a:bodyPr lIns="0" tIns="0" rIns="0" bIns="0"/>
          <a:lstStyle/>
          <a:p>
            <a:pPr lvl="0"/>
          </a:p>
        </p:txBody>
      </p:sp>
      <p:sp>
        <p:nvSpPr>
          <p:cNvPr id="131" name="Shape 131"/>
          <p:cNvSpPr/>
          <p:nvPr/>
        </p:nvSpPr>
        <p:spPr>
          <a:xfrm flipV="1">
            <a:off x="4191000" y="761999"/>
            <a:ext cx="762001" cy="228601"/>
          </a:xfrm>
          <a:prstGeom prst="line">
            <a:avLst/>
          </a:prstGeom>
          <a:ln>
            <a:solidFill/>
          </a:ln>
        </p:spPr>
        <p:txBody>
          <a:bodyPr lIns="0" tIns="0" rIns="0" bIns="0"/>
          <a:lstStyle/>
          <a:p>
            <a:pPr lvl="0" defTabSz="457200">
              <a:defRPr sz="1200">
                <a:latin typeface="+mn-lt"/>
                <a:ea typeface="+mn-ea"/>
                <a:cs typeface="+mn-cs"/>
                <a:sym typeface="Helvetica"/>
              </a:defRPr>
            </a:pPr>
          </a:p>
        </p:txBody>
      </p:sp>
      <p:sp>
        <p:nvSpPr>
          <p:cNvPr id="132" name="Shape 132"/>
          <p:cNvSpPr/>
          <p:nvPr/>
        </p:nvSpPr>
        <p:spPr>
          <a:xfrm>
            <a:off x="4953000" y="762000"/>
            <a:ext cx="0" cy="152401"/>
          </a:xfrm>
          <a:prstGeom prst="line">
            <a:avLst/>
          </a:prstGeom>
          <a:ln>
            <a:solidFill/>
          </a:ln>
        </p:spPr>
        <p:txBody>
          <a:bodyPr lIns="0" tIns="0" rIns="0" bIns="0"/>
          <a:lstStyle/>
          <a:p>
            <a:pPr lvl="0" defTabSz="457200">
              <a:defRPr sz="1200">
                <a:latin typeface="+mn-lt"/>
                <a:ea typeface="+mn-ea"/>
                <a:cs typeface="+mn-cs"/>
                <a:sym typeface="Helvetica"/>
              </a:defRPr>
            </a:pPr>
          </a:p>
        </p:txBody>
      </p:sp>
      <p:sp>
        <p:nvSpPr>
          <p:cNvPr id="133" name="Shape 133"/>
          <p:cNvSpPr/>
          <p:nvPr/>
        </p:nvSpPr>
        <p:spPr>
          <a:xfrm>
            <a:off x="876300" y="1114425"/>
            <a:ext cx="781050" cy="1028700"/>
          </a:xfrm>
          <a:prstGeom prst="rect">
            <a:avLst/>
          </a:prstGeom>
          <a:solidFill>
            <a:srgbClr val="FFFFFF"/>
          </a:solidFill>
          <a:ln w="28575">
            <a:solidFill/>
            <a:miter/>
          </a:ln>
        </p:spPr>
        <p:txBody>
          <a:bodyPr lIns="0" tIns="0" rIns="0" bIns="0"/>
          <a:lstStyle/>
          <a:p>
            <a:pPr lvl="0"/>
          </a:p>
        </p:txBody>
      </p:sp>
      <p:sp>
        <p:nvSpPr>
          <p:cNvPr id="134" name="Shape 134"/>
          <p:cNvSpPr/>
          <p:nvPr/>
        </p:nvSpPr>
        <p:spPr>
          <a:xfrm flipV="1">
            <a:off x="876300" y="933449"/>
            <a:ext cx="647701" cy="180976"/>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35" name="Shape 135"/>
          <p:cNvSpPr/>
          <p:nvPr/>
        </p:nvSpPr>
        <p:spPr>
          <a:xfrm>
            <a:off x="1524000" y="933450"/>
            <a:ext cx="0" cy="180976"/>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36" name="Shape 136"/>
          <p:cNvSpPr/>
          <p:nvPr/>
        </p:nvSpPr>
        <p:spPr>
          <a:xfrm flipV="1">
            <a:off x="885825" y="1114424"/>
            <a:ext cx="352426" cy="323851"/>
          </a:xfrm>
          <a:prstGeom prst="line">
            <a:avLst/>
          </a:prstGeom>
          <a:ln>
            <a:solidFill/>
            <a:prstDash val="dash"/>
            <a:round/>
          </a:ln>
        </p:spPr>
        <p:txBody>
          <a:bodyPr lIns="0" tIns="0" rIns="0" bIns="0"/>
          <a:lstStyle/>
          <a:p>
            <a:pPr lvl="0" defTabSz="457200">
              <a:defRPr sz="1200">
                <a:latin typeface="+mn-lt"/>
                <a:ea typeface="+mn-ea"/>
                <a:cs typeface="+mn-cs"/>
                <a:sym typeface="Helvetica"/>
              </a:defRPr>
            </a:pPr>
          </a:p>
        </p:txBody>
      </p:sp>
      <p:grpSp>
        <p:nvGrpSpPr>
          <p:cNvPr id="140" name="Group 140"/>
          <p:cNvGrpSpPr/>
          <p:nvPr/>
        </p:nvGrpSpPr>
        <p:grpSpPr>
          <a:xfrm>
            <a:off x="1009649" y="1057275"/>
            <a:ext cx="298701" cy="190501"/>
            <a:chOff x="0" y="0"/>
            <a:chExt cx="298699" cy="190500"/>
          </a:xfrm>
        </p:grpSpPr>
        <p:sp>
          <p:nvSpPr>
            <p:cNvPr id="137" name="Shape 137"/>
            <p:cNvSpPr/>
            <p:nvPr/>
          </p:nvSpPr>
          <p:spPr>
            <a:xfrm>
              <a:off x="0" y="0"/>
              <a:ext cx="298700"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4"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lnTo>
                    <a:pt x="9919" y="900"/>
                  </a:lnTo>
                  <a:cubicBezTo>
                    <a:pt x="6649" y="3630"/>
                    <a:pt x="4408" y="12048"/>
                    <a:pt x="4408" y="21600"/>
                  </a:cubicBezTo>
                  <a:lnTo>
                    <a:pt x="0" y="21600"/>
                  </a:lnTo>
                  <a:cubicBezTo>
                    <a:pt x="0" y="9671"/>
                    <a:pt x="3454" y="0"/>
                    <a:pt x="7714" y="0"/>
                  </a:cubicBezTo>
                  <a:cubicBezTo>
                    <a:pt x="8461" y="0"/>
                    <a:pt x="9203" y="303"/>
                    <a:pt x="9919" y="900"/>
                  </a:cubicBez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138" name="Shape 138"/>
            <p:cNvSpPr/>
            <p:nvPr/>
          </p:nvSpPr>
          <p:spPr>
            <a:xfrm>
              <a:off x="0" y="0"/>
              <a:ext cx="13716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lnTo>
                    <a:pt x="21600" y="900"/>
                  </a:ln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p>
          </p:txBody>
        </p:sp>
        <p:sp>
          <p:nvSpPr>
            <p:cNvPr id="139" name="Shape 139"/>
            <p:cNvSpPr/>
            <p:nvPr/>
          </p:nvSpPr>
          <p:spPr>
            <a:xfrm>
              <a:off x="0" y="0"/>
              <a:ext cx="298700"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lnTo>
                    <a:pt x="9919" y="900"/>
                  </a:ln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4" y="14400"/>
                  </a:lnTo>
                  <a:lnTo>
                    <a:pt x="14988" y="14400"/>
                  </a:lnTo>
                  <a:lnTo>
                    <a:pt x="14988" y="14400"/>
                  </a:lnTo>
                  <a:cubicBezTo>
                    <a:pt x="13898" y="5770"/>
                    <a:pt x="10984" y="0"/>
                    <a:pt x="7714" y="0"/>
                  </a:cubicBezTo>
                </a:path>
              </a:pathLst>
            </a:custGeom>
            <a:noFill/>
            <a:ln w="9525" cap="flat">
              <a:solidFill>
                <a:srgbClr val="000000"/>
              </a:solidFill>
              <a:prstDash val="solid"/>
              <a:miter lim="800000"/>
            </a:ln>
            <a:effectLst/>
          </p:spPr>
          <p:txBody>
            <a:bodyPr wrap="square" lIns="0" tIns="0" rIns="0" bIns="0" numCol="1" anchor="t">
              <a:noAutofit/>
            </a:bodyPr>
            <a:lstStyle/>
            <a:p>
              <a:pPr lvl="0"/>
            </a:p>
          </p:txBody>
        </p:sp>
      </p:grpSp>
      <p:sp>
        <p:nvSpPr>
          <p:cNvPr id="141" name="Shape 141"/>
          <p:cNvSpPr/>
          <p:nvPr/>
        </p:nvSpPr>
        <p:spPr>
          <a:xfrm>
            <a:off x="3429000" y="4267200"/>
            <a:ext cx="781050" cy="1028700"/>
          </a:xfrm>
          <a:prstGeom prst="rect">
            <a:avLst/>
          </a:prstGeom>
          <a:solidFill>
            <a:srgbClr val="FFFFFF"/>
          </a:solidFill>
          <a:ln w="28575">
            <a:solidFill/>
            <a:miter/>
          </a:ln>
        </p:spPr>
        <p:txBody>
          <a:bodyPr lIns="0" tIns="0" rIns="0" bIns="0"/>
          <a:lstStyle/>
          <a:p>
            <a:pPr lvl="0"/>
          </a:p>
        </p:txBody>
      </p:sp>
      <p:sp>
        <p:nvSpPr>
          <p:cNvPr id="142" name="Shape 142"/>
          <p:cNvSpPr/>
          <p:nvPr/>
        </p:nvSpPr>
        <p:spPr>
          <a:xfrm flipH="1">
            <a:off x="3428999" y="4267200"/>
            <a:ext cx="390526" cy="323851"/>
          </a:xfrm>
          <a:prstGeom prst="line">
            <a:avLst/>
          </a:prstGeom>
          <a:ln>
            <a:solidFill/>
            <a:round/>
          </a:ln>
        </p:spPr>
        <p:txBody>
          <a:bodyPr lIns="0" tIns="0" rIns="0" bIns="0"/>
          <a:lstStyle/>
          <a:p>
            <a:pPr lvl="0" defTabSz="457200">
              <a:defRPr sz="1200">
                <a:latin typeface="+mn-lt"/>
                <a:ea typeface="+mn-ea"/>
                <a:cs typeface="+mn-cs"/>
                <a:sym typeface="Helvetica"/>
              </a:defRPr>
            </a:pPr>
          </a:p>
        </p:txBody>
      </p:sp>
      <p:sp>
        <p:nvSpPr>
          <p:cNvPr id="143" name="Shape 143"/>
          <p:cNvSpPr/>
          <p:nvPr/>
        </p:nvSpPr>
        <p:spPr>
          <a:xfrm>
            <a:off x="3810000" y="4267200"/>
            <a:ext cx="0" cy="323851"/>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44" name="Shape 144"/>
          <p:cNvSpPr/>
          <p:nvPr/>
        </p:nvSpPr>
        <p:spPr>
          <a:xfrm>
            <a:off x="3429000" y="4572000"/>
            <a:ext cx="390526" cy="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45" name="Shape 145"/>
          <p:cNvSpPr/>
          <p:nvPr/>
        </p:nvSpPr>
        <p:spPr>
          <a:xfrm>
            <a:off x="3733800" y="4419600"/>
            <a:ext cx="390526" cy="0"/>
          </a:xfrm>
          <a:prstGeom prst="line">
            <a:avLst/>
          </a:prstGeom>
          <a:ln w="38100">
            <a:solidFill>
              <a:srgbClr val="FFFFFF"/>
            </a:solidFill>
            <a:round/>
          </a:ln>
        </p:spPr>
        <p:txBody>
          <a:bodyPr lIns="0" tIns="0" rIns="0" bIns="0"/>
          <a:lstStyle/>
          <a:p>
            <a:pPr lvl="0" defTabSz="457200">
              <a:defRPr sz="1200">
                <a:latin typeface="+mn-lt"/>
                <a:ea typeface="+mn-ea"/>
                <a:cs typeface="+mn-cs"/>
                <a:sym typeface="Helvetica"/>
              </a:defRPr>
            </a:pPr>
          </a:p>
        </p:txBody>
      </p:sp>
      <p:sp>
        <p:nvSpPr>
          <p:cNvPr id="146" name="Shape 146"/>
          <p:cNvSpPr/>
          <p:nvPr/>
        </p:nvSpPr>
        <p:spPr>
          <a:xfrm>
            <a:off x="3095625" y="1114425"/>
            <a:ext cx="0" cy="323851"/>
          </a:xfrm>
          <a:prstGeom prst="line">
            <a:avLst/>
          </a:prstGeom>
          <a:ln w="38100">
            <a:solidFill>
              <a:srgbClr val="FFFFFF"/>
            </a:solidFill>
            <a:round/>
          </a:ln>
        </p:spPr>
        <p:txBody>
          <a:bodyPr lIns="0" tIns="0" rIns="0" bIns="0"/>
          <a:lstStyle/>
          <a:p>
            <a:pPr lvl="0" defTabSz="457200">
              <a:defRPr sz="1200">
                <a:latin typeface="+mn-lt"/>
                <a:ea typeface="+mn-ea"/>
                <a:cs typeface="+mn-cs"/>
                <a:sym typeface="Helvetica"/>
              </a:defRPr>
            </a:pPr>
          </a:p>
        </p:txBody>
      </p:sp>
      <p:sp>
        <p:nvSpPr>
          <p:cNvPr id="147" name="Shape 147"/>
          <p:cNvSpPr/>
          <p:nvPr/>
        </p:nvSpPr>
        <p:spPr>
          <a:xfrm>
            <a:off x="3429000" y="4267200"/>
            <a:ext cx="390526" cy="0"/>
          </a:xfrm>
          <a:prstGeom prst="line">
            <a:avLst/>
          </a:prstGeom>
          <a:ln>
            <a:solidFill/>
            <a:prstDash val="lgDash"/>
            <a:round/>
          </a:ln>
        </p:spPr>
        <p:txBody>
          <a:bodyPr lIns="0" tIns="0" rIns="0" bIns="0"/>
          <a:lstStyle/>
          <a:p>
            <a:pPr lvl="0" defTabSz="457200">
              <a:defRPr sz="1200">
                <a:latin typeface="+mn-lt"/>
                <a:ea typeface="+mn-ea"/>
                <a:cs typeface="+mn-cs"/>
                <a:sym typeface="Helvetica"/>
              </a:defRPr>
            </a:pPr>
          </a:p>
        </p:txBody>
      </p:sp>
      <p:sp>
        <p:nvSpPr>
          <p:cNvPr id="148" name="Shape 148"/>
          <p:cNvSpPr/>
          <p:nvPr/>
        </p:nvSpPr>
        <p:spPr>
          <a:xfrm flipV="1">
            <a:off x="3429000" y="4267199"/>
            <a:ext cx="0" cy="323851"/>
          </a:xfrm>
          <a:prstGeom prst="line">
            <a:avLst/>
          </a:prstGeom>
          <a:ln>
            <a:solidFill/>
            <a:prstDash val="lgDash"/>
            <a:round/>
          </a:ln>
        </p:spPr>
        <p:txBody>
          <a:bodyPr lIns="0" tIns="0" rIns="0" bIns="0"/>
          <a:lstStyle/>
          <a:p>
            <a:pPr lvl="0" defTabSz="457200">
              <a:defRPr sz="1200">
                <a:latin typeface="+mn-lt"/>
                <a:ea typeface="+mn-ea"/>
                <a:cs typeface="+mn-cs"/>
                <a:sym typeface="Helvetica"/>
              </a:defRPr>
            </a:pPr>
          </a:p>
        </p:txBody>
      </p:sp>
      <p:sp>
        <p:nvSpPr>
          <p:cNvPr id="149" name="Shape 149"/>
          <p:cNvSpPr/>
          <p:nvPr/>
        </p:nvSpPr>
        <p:spPr>
          <a:xfrm>
            <a:off x="0" y="2914821"/>
            <a:ext cx="9144000" cy="4420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1200">
                <a:latin typeface="Arial"/>
                <a:ea typeface="Arial"/>
                <a:cs typeface="Arial"/>
                <a:sym typeface="Arial"/>
              </a:rPr>
              <a:t>On the corner where the folds meet, fold a right triangle with the bottom edge</a:t>
            </a:r>
            <a:endParaRPr sz="1200">
              <a:latin typeface="Arial"/>
              <a:ea typeface="Arial"/>
              <a:cs typeface="Arial"/>
              <a:sym typeface="Arial"/>
            </a:endParaRPr>
          </a:p>
          <a:p>
            <a:pPr lvl="0"/>
            <a:r>
              <a:rPr sz="1200">
                <a:latin typeface="Arial"/>
                <a:ea typeface="Arial"/>
                <a:cs typeface="Arial"/>
                <a:sym typeface="Arial"/>
              </a:rPr>
              <a:t> of the triangle parallel to the bottom edge of the paper.</a:t>
            </a:r>
          </a:p>
        </p:txBody>
      </p:sp>
      <p:sp>
        <p:nvSpPr>
          <p:cNvPr id="150" name="Shape 150"/>
          <p:cNvSpPr/>
          <p:nvPr/>
        </p:nvSpPr>
        <p:spPr>
          <a:xfrm>
            <a:off x="1524000" y="4114800"/>
            <a:ext cx="781050" cy="1028700"/>
          </a:xfrm>
          <a:prstGeom prst="rect">
            <a:avLst/>
          </a:prstGeom>
          <a:solidFill>
            <a:srgbClr val="FFFFFF"/>
          </a:solidFill>
          <a:ln w="28575">
            <a:solidFill/>
            <a:miter/>
          </a:ln>
        </p:spPr>
        <p:txBody>
          <a:bodyPr lIns="0" tIns="0" rIns="0" bIns="0"/>
          <a:lstStyle/>
          <a:p>
            <a:pPr lvl="0"/>
          </a:p>
        </p:txBody>
      </p:sp>
      <p:sp>
        <p:nvSpPr>
          <p:cNvPr id="151" name="Shape 151"/>
          <p:cNvSpPr/>
          <p:nvPr/>
        </p:nvSpPr>
        <p:spPr>
          <a:xfrm flipH="1">
            <a:off x="1523999" y="4114800"/>
            <a:ext cx="390527" cy="514351"/>
          </a:xfrm>
          <a:prstGeom prst="line">
            <a:avLst/>
          </a:prstGeom>
          <a:ln>
            <a:solidFill/>
          </a:ln>
        </p:spPr>
        <p:txBody>
          <a:bodyPr lIns="0" tIns="0" rIns="0" bIns="0"/>
          <a:lstStyle/>
          <a:p>
            <a:pPr lvl="0" defTabSz="457200">
              <a:defRPr sz="1200">
                <a:latin typeface="+mn-lt"/>
                <a:ea typeface="+mn-ea"/>
                <a:cs typeface="+mn-cs"/>
                <a:sym typeface="Helvetica"/>
              </a:defRPr>
            </a:pPr>
          </a:p>
        </p:txBody>
      </p:sp>
      <p:grpSp>
        <p:nvGrpSpPr>
          <p:cNvPr id="155" name="Group 155"/>
          <p:cNvGrpSpPr/>
          <p:nvPr/>
        </p:nvGrpSpPr>
        <p:grpSpPr>
          <a:xfrm>
            <a:off x="1650315" y="1795462"/>
            <a:ext cx="821423" cy="295341"/>
            <a:chOff x="0" y="0"/>
            <a:chExt cx="821422" cy="295339"/>
          </a:xfrm>
        </p:grpSpPr>
        <p:sp>
          <p:nvSpPr>
            <p:cNvPr id="152" name="Shape 152"/>
            <p:cNvSpPr/>
            <p:nvPr/>
          </p:nvSpPr>
          <p:spPr>
            <a:xfrm rot="5400000">
              <a:off x="263041" y="-263042"/>
              <a:ext cx="295340" cy="821423"/>
            </a:xfrm>
            <a:custGeom>
              <a:avLst/>
              <a:gdLst/>
              <a:ahLst/>
              <a:cxnLst>
                <a:cxn ang="0">
                  <a:pos x="wd2" y="hd2"/>
                </a:cxn>
                <a:cxn ang="5400000">
                  <a:pos x="wd2" y="hd2"/>
                </a:cxn>
                <a:cxn ang="10800000">
                  <a:pos x="wd2" y="hd2"/>
                </a:cxn>
                <a:cxn ang="16200000">
                  <a:pos x="wd2" y="hd2"/>
                </a:cxn>
              </a:cxnLst>
              <a:rect l="0" t="0" r="r" b="b"/>
              <a:pathLst>
                <a:path w="19454" h="21600" fill="norm" stroke="1" extrusionOk="0">
                  <a:moveTo>
                    <a:pt x="0" y="17633"/>
                  </a:moveTo>
                  <a:lnTo>
                    <a:pt x="6483" y="12784"/>
                  </a:lnTo>
                  <a:lnTo>
                    <a:pt x="6483" y="14988"/>
                  </a:lnTo>
                  <a:lnTo>
                    <a:pt x="6483" y="14988"/>
                  </a:lnTo>
                  <a:cubicBezTo>
                    <a:pt x="12345" y="14166"/>
                    <a:pt x="16863" y="12282"/>
                    <a:pt x="18639" y="9919"/>
                  </a:cubicBezTo>
                  <a:lnTo>
                    <a:pt x="18639" y="9919"/>
                  </a:lnTo>
                  <a:cubicBezTo>
                    <a:pt x="21600" y="13858"/>
                    <a:pt x="16254" y="18026"/>
                    <a:pt x="6483" y="19396"/>
                  </a:cubicBezTo>
                  <a:lnTo>
                    <a:pt x="6483" y="21600"/>
                  </a:lnTo>
                  <a:close/>
                  <a:moveTo>
                    <a:pt x="19450" y="12123"/>
                  </a:moveTo>
                  <a:cubicBezTo>
                    <a:pt x="19450" y="7862"/>
                    <a:pt x="10742" y="4408"/>
                    <a:pt x="0" y="4408"/>
                  </a:cubicBezTo>
                  <a:lnTo>
                    <a:pt x="0" y="0"/>
                  </a:lnTo>
                  <a:lnTo>
                    <a:pt x="0" y="0"/>
                  </a:lnTo>
                  <a:cubicBezTo>
                    <a:pt x="10742" y="0"/>
                    <a:pt x="19450" y="3454"/>
                    <a:pt x="19450" y="7714"/>
                  </a:cubicBez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153" name="Shape 153"/>
            <p:cNvSpPr/>
            <p:nvPr/>
          </p:nvSpPr>
          <p:spPr>
            <a:xfrm rot="5400000">
              <a:off x="443279" y="-82868"/>
              <a:ext cx="295276" cy="461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009"/>
                    <a:pt x="11929" y="7855"/>
                    <a:pt x="0" y="7855"/>
                  </a:cubicBezTo>
                  <a:lnTo>
                    <a:pt x="0" y="0"/>
                  </a:ln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p>
          </p:txBody>
        </p:sp>
        <p:sp>
          <p:nvSpPr>
            <p:cNvPr id="154" name="Shape 154"/>
            <p:cNvSpPr/>
            <p:nvPr/>
          </p:nvSpPr>
          <p:spPr>
            <a:xfrm rot="5400000">
              <a:off x="263073" y="-263074"/>
              <a:ext cx="295276" cy="82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23"/>
                  </a:moveTo>
                  <a:cubicBezTo>
                    <a:pt x="21600" y="7862"/>
                    <a:pt x="11929" y="4408"/>
                    <a:pt x="0" y="4408"/>
                  </a:cubicBezTo>
                  <a:lnTo>
                    <a:pt x="0" y="0"/>
                  </a:ln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lnTo>
                    <a:pt x="7200" y="14988"/>
                  </a:lnTo>
                  <a:cubicBezTo>
                    <a:pt x="13710" y="14166"/>
                    <a:pt x="18727" y="12282"/>
                    <a:pt x="20700" y="9919"/>
                  </a:cubicBezTo>
                </a:path>
              </a:pathLst>
            </a:custGeom>
            <a:noFill/>
            <a:ln w="9525" cap="flat">
              <a:solidFill>
                <a:srgbClr val="000000"/>
              </a:solidFill>
              <a:prstDash val="solid"/>
              <a:miter lim="800000"/>
            </a:ln>
            <a:effectLst/>
          </p:spPr>
          <p:txBody>
            <a:bodyPr wrap="square" lIns="0" tIns="0" rIns="0" bIns="0" numCol="1" anchor="t">
              <a:noAutofit/>
            </a:bodyPr>
            <a:lstStyle/>
            <a:p>
              <a:pPr lvl="0"/>
            </a:p>
          </p:txBody>
        </p:sp>
      </p:grpSp>
      <p:sp>
        <p:nvSpPr>
          <p:cNvPr id="156" name="Shape 156"/>
          <p:cNvSpPr/>
          <p:nvPr/>
        </p:nvSpPr>
        <p:spPr>
          <a:xfrm>
            <a:off x="6248400" y="4191000"/>
            <a:ext cx="1724025" cy="2266950"/>
          </a:xfrm>
          <a:prstGeom prst="rect">
            <a:avLst/>
          </a:prstGeom>
          <a:solidFill>
            <a:srgbClr val="FFFFFF"/>
          </a:solidFill>
          <a:ln w="28575">
            <a:solidFill/>
            <a:miter/>
          </a:ln>
        </p:spPr>
        <p:txBody>
          <a:bodyPr lIns="0" tIns="0" rIns="0" bIns="0"/>
          <a:lstStyle/>
          <a:p>
            <a:pPr lvl="0"/>
          </a:p>
        </p:txBody>
      </p:sp>
      <p:sp>
        <p:nvSpPr>
          <p:cNvPr id="157" name="Shape 157"/>
          <p:cNvSpPr/>
          <p:nvPr/>
        </p:nvSpPr>
        <p:spPr>
          <a:xfrm>
            <a:off x="6248400" y="5334000"/>
            <a:ext cx="1724026" cy="9526"/>
          </a:xfrm>
          <a:prstGeom prst="line">
            <a:avLst/>
          </a:prstGeom>
          <a:ln>
            <a:solidFill/>
            <a:prstDash val="dash"/>
            <a:round/>
          </a:ln>
        </p:spPr>
        <p:txBody>
          <a:bodyPr lIns="0" tIns="0" rIns="0" bIns="0"/>
          <a:lstStyle/>
          <a:p>
            <a:pPr lvl="0" defTabSz="457200">
              <a:defRPr sz="1200">
                <a:latin typeface="+mn-lt"/>
                <a:ea typeface="+mn-ea"/>
                <a:cs typeface="+mn-cs"/>
                <a:sym typeface="Helvetica"/>
              </a:defRPr>
            </a:pPr>
          </a:p>
        </p:txBody>
      </p:sp>
      <p:sp>
        <p:nvSpPr>
          <p:cNvPr id="158" name="Shape 158"/>
          <p:cNvSpPr/>
          <p:nvPr/>
        </p:nvSpPr>
        <p:spPr>
          <a:xfrm>
            <a:off x="7162800" y="4191000"/>
            <a:ext cx="0" cy="2266951"/>
          </a:xfrm>
          <a:prstGeom prst="line">
            <a:avLst/>
          </a:prstGeom>
          <a:ln>
            <a:solidFill/>
            <a:prstDash val="dash"/>
            <a:round/>
          </a:ln>
        </p:spPr>
        <p:txBody>
          <a:bodyPr lIns="0" tIns="0" rIns="0" bIns="0"/>
          <a:lstStyle/>
          <a:p>
            <a:pPr lvl="0" defTabSz="457200">
              <a:defRPr sz="1200">
                <a:latin typeface="+mn-lt"/>
                <a:ea typeface="+mn-ea"/>
                <a:cs typeface="+mn-cs"/>
                <a:sym typeface="Helvetica"/>
              </a:defRPr>
            </a:pPr>
          </a:p>
        </p:txBody>
      </p:sp>
      <p:grpSp>
        <p:nvGrpSpPr>
          <p:cNvPr id="161" name="Group 161"/>
          <p:cNvGrpSpPr/>
          <p:nvPr/>
        </p:nvGrpSpPr>
        <p:grpSpPr>
          <a:xfrm>
            <a:off x="6400800" y="5029200"/>
            <a:ext cx="1524000" cy="542925"/>
            <a:chOff x="0" y="0"/>
            <a:chExt cx="1524000" cy="542925"/>
          </a:xfrm>
        </p:grpSpPr>
        <p:sp>
          <p:nvSpPr>
            <p:cNvPr id="159" name="Shape 159"/>
            <p:cNvSpPr/>
            <p:nvPr/>
          </p:nvSpPr>
          <p:spPr>
            <a:xfrm>
              <a:off x="0" y="0"/>
              <a:ext cx="1524000" cy="542925"/>
            </a:xfrm>
            <a:prstGeom prst="diamond">
              <a:avLst/>
            </a:prstGeom>
            <a:solidFill>
              <a:srgbClr val="FFFFFF"/>
            </a:solidFill>
            <a:ln w="9525" cap="flat">
              <a:solidFill>
                <a:srgbClr val="000000"/>
              </a:solidFill>
              <a:prstDash val="solid"/>
              <a:miter lim="800000"/>
            </a:ln>
            <a:effectLst/>
          </p:spPr>
          <p:txBody>
            <a:bodyPr wrap="square" lIns="0" tIns="0" rIns="0" bIns="0" numCol="1" anchor="t">
              <a:noAutofit/>
            </a:bodyPr>
            <a:lstStyle/>
            <a:p>
              <a:pPr lvl="0"/>
            </a:p>
          </p:txBody>
        </p:sp>
        <p:sp>
          <p:nvSpPr>
            <p:cNvPr id="160" name="Shape 160"/>
            <p:cNvSpPr/>
            <p:nvPr/>
          </p:nvSpPr>
          <p:spPr>
            <a:xfrm>
              <a:off x="381000" y="135730"/>
              <a:ext cx="762000" cy="237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100"/>
              </a:lvl1pPr>
            </a:lstStyle>
            <a:p>
              <a:pPr lvl="0">
                <a:defRPr sz="1800"/>
              </a:pPr>
              <a:r>
                <a:rPr sz="1100"/>
                <a:t>concept</a:t>
              </a:r>
            </a:p>
          </p:txBody>
        </p:sp>
      </p:grpSp>
      <p:grpSp>
        <p:nvGrpSpPr>
          <p:cNvPr id="164" name="Group 164"/>
          <p:cNvGrpSpPr/>
          <p:nvPr/>
        </p:nvGrpSpPr>
        <p:grpSpPr>
          <a:xfrm>
            <a:off x="6324600" y="4343399"/>
            <a:ext cx="762000" cy="215753"/>
            <a:chOff x="0" y="0"/>
            <a:chExt cx="762000" cy="215751"/>
          </a:xfrm>
        </p:grpSpPr>
        <p:sp>
          <p:nvSpPr>
            <p:cNvPr id="162" name="Shape 162"/>
            <p:cNvSpPr/>
            <p:nvPr/>
          </p:nvSpPr>
          <p:spPr>
            <a:xfrm flipH="1">
              <a:off x="0" y="-1"/>
              <a:ext cx="762000" cy="215753"/>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p>
          </p:txBody>
        </p:sp>
        <p:sp>
          <p:nvSpPr>
            <p:cNvPr id="163" name="Shape 163"/>
            <p:cNvSpPr/>
            <p:nvPr/>
          </p:nvSpPr>
          <p:spPr>
            <a:xfrm>
              <a:off x="0" y="0"/>
              <a:ext cx="762000"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800">
                  <a:latin typeface="Arial"/>
                  <a:ea typeface="Arial"/>
                  <a:cs typeface="Arial"/>
                  <a:sym typeface="Arial"/>
                </a:defRPr>
              </a:lvl1pPr>
            </a:lstStyle>
            <a:p>
              <a:pPr lvl="0">
                <a:defRPr sz="1800"/>
              </a:pPr>
              <a:r>
                <a:rPr sz="800"/>
                <a:t>Definition</a:t>
              </a:r>
            </a:p>
          </p:txBody>
        </p:sp>
      </p:grpSp>
      <p:grpSp>
        <p:nvGrpSpPr>
          <p:cNvPr id="167" name="Group 167"/>
          <p:cNvGrpSpPr/>
          <p:nvPr/>
        </p:nvGrpSpPr>
        <p:grpSpPr>
          <a:xfrm>
            <a:off x="7162800" y="4267199"/>
            <a:ext cx="762000" cy="457201"/>
            <a:chOff x="0" y="0"/>
            <a:chExt cx="762000" cy="457200"/>
          </a:xfrm>
        </p:grpSpPr>
        <p:sp>
          <p:nvSpPr>
            <p:cNvPr id="165" name="Shape 165"/>
            <p:cNvSpPr/>
            <p:nvPr/>
          </p:nvSpPr>
          <p:spPr>
            <a:xfrm flipH="1">
              <a:off x="0" y="0"/>
              <a:ext cx="762000" cy="45720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p>
          </p:txBody>
        </p:sp>
        <p:sp>
          <p:nvSpPr>
            <p:cNvPr id="166" name="Shape 166"/>
            <p:cNvSpPr/>
            <p:nvPr/>
          </p:nvSpPr>
          <p:spPr>
            <a:xfrm>
              <a:off x="0" y="0"/>
              <a:ext cx="762000" cy="4310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endParaRPr sz="800">
                <a:latin typeface="Arial"/>
                <a:ea typeface="Arial"/>
                <a:cs typeface="Arial"/>
                <a:sym typeface="Arial"/>
              </a:endParaRPr>
            </a:p>
            <a:p>
              <a:pPr lvl="0"/>
              <a:r>
                <a:rPr sz="800">
                  <a:latin typeface="Arial"/>
                  <a:ea typeface="Arial"/>
                  <a:cs typeface="Arial"/>
                  <a:sym typeface="Arial"/>
                </a:rPr>
                <a:t>Facts/Char-acteristics</a:t>
              </a:r>
            </a:p>
          </p:txBody>
        </p:sp>
      </p:grpSp>
      <p:sp>
        <p:nvSpPr>
          <p:cNvPr id="168" name="Shape 168"/>
          <p:cNvSpPr/>
          <p:nvPr/>
        </p:nvSpPr>
        <p:spPr>
          <a:xfrm>
            <a:off x="6324600" y="5486400"/>
            <a:ext cx="762000"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800">
              <a:latin typeface="Arial"/>
              <a:ea typeface="Arial"/>
              <a:cs typeface="Arial"/>
              <a:sym typeface="Arial"/>
            </a:endParaRPr>
          </a:p>
          <a:p>
            <a:pPr lvl="0"/>
            <a:r>
              <a:rPr sz="800">
                <a:latin typeface="Arial"/>
                <a:ea typeface="Arial"/>
                <a:cs typeface="Arial"/>
                <a:sym typeface="Arial"/>
              </a:rPr>
              <a:t>Examples</a:t>
            </a:r>
          </a:p>
        </p:txBody>
      </p:sp>
      <p:sp>
        <p:nvSpPr>
          <p:cNvPr id="169" name="Shape 169"/>
          <p:cNvSpPr/>
          <p:nvPr/>
        </p:nvSpPr>
        <p:spPr>
          <a:xfrm>
            <a:off x="7162800" y="5410199"/>
            <a:ext cx="838200" cy="3167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800">
              <a:latin typeface="Arial"/>
              <a:ea typeface="Arial"/>
              <a:cs typeface="Arial"/>
              <a:sym typeface="Arial"/>
            </a:endParaRPr>
          </a:p>
          <a:p>
            <a:pPr lvl="0"/>
            <a:r>
              <a:rPr sz="800">
                <a:latin typeface="Arial"/>
                <a:ea typeface="Arial"/>
                <a:cs typeface="Arial"/>
                <a:sym typeface="Arial"/>
              </a:rPr>
              <a:t>Nonexamples</a:t>
            </a:r>
          </a:p>
        </p:txBody>
      </p:sp>
      <p:sp>
        <p:nvSpPr>
          <p:cNvPr id="170" name="Shape 170"/>
          <p:cNvSpPr/>
          <p:nvPr/>
        </p:nvSpPr>
        <p:spPr>
          <a:xfrm>
            <a:off x="4876800" y="3311259"/>
            <a:ext cx="4114800" cy="7976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1200">
              <a:latin typeface="Arial"/>
              <a:ea typeface="Arial"/>
              <a:cs typeface="Arial"/>
              <a:sym typeface="Arial"/>
            </a:endParaRPr>
          </a:p>
          <a:p>
            <a:pPr lvl="0"/>
            <a:r>
              <a:rPr sz="1200">
                <a:latin typeface="Arial"/>
                <a:ea typeface="Arial"/>
                <a:cs typeface="Arial"/>
                <a:sym typeface="Arial"/>
              </a:rPr>
              <a:t>Now open the paper flat, put the word in the center diamond, and label the four sections like they are on a regular Frayer Model.</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3200400" y="2514600"/>
            <a:ext cx="2819401" cy="1752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ln w="25400">
            <a:solidFill>
              <a:srgbClr val="63271A"/>
            </a:solidFill>
          </a:ln>
        </p:spPr>
        <p:txBody>
          <a:bodyPr lIns="0" tIns="0" rIns="0" bIns="0" anchor="ctr"/>
          <a:lstStyle/>
          <a:p>
            <a:pPr lvl="0" algn="ctr">
              <a:defRPr>
                <a:solidFill>
                  <a:srgbClr val="FFFFFF"/>
                </a:solidFill>
              </a:defRPr>
            </a:pPr>
          </a:p>
        </p:txBody>
      </p:sp>
      <p:sp>
        <p:nvSpPr>
          <p:cNvPr id="175" name="Shape 175"/>
          <p:cNvSpPr/>
          <p:nvPr/>
        </p:nvSpPr>
        <p:spPr>
          <a:xfrm>
            <a:off x="4038600" y="3428999"/>
            <a:ext cx="12192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  punitive</a:t>
            </a:r>
          </a:p>
        </p:txBody>
      </p:sp>
      <p:sp>
        <p:nvSpPr>
          <p:cNvPr id="176" name="Shape 176"/>
          <p:cNvSpPr/>
          <p:nvPr/>
        </p:nvSpPr>
        <p:spPr>
          <a:xfrm>
            <a:off x="4572000" y="0"/>
            <a:ext cx="76201" cy="24384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77" name="Shape 177"/>
          <p:cNvSpPr/>
          <p:nvPr/>
        </p:nvSpPr>
        <p:spPr>
          <a:xfrm flipH="1">
            <a:off x="4724399" y="4343400"/>
            <a:ext cx="1" cy="25146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78" name="Shape 178"/>
          <p:cNvSpPr/>
          <p:nvPr/>
        </p:nvSpPr>
        <p:spPr>
          <a:xfrm flipV="1">
            <a:off x="5314950" y="3352799"/>
            <a:ext cx="3829051" cy="381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79" name="Shape 179"/>
          <p:cNvSpPr/>
          <p:nvPr/>
        </p:nvSpPr>
        <p:spPr>
          <a:xfrm flipH="1" flipV="1">
            <a:off x="-1" y="3352799"/>
            <a:ext cx="3810001" cy="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80" name="Shape 180"/>
          <p:cNvSpPr/>
          <p:nvPr/>
        </p:nvSpPr>
        <p:spPr>
          <a:xfrm>
            <a:off x="609600" y="228600"/>
            <a:ext cx="3505200" cy="1148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Definition</a:t>
            </a:r>
            <a:endParaRPr b="1"/>
          </a:p>
          <a:p>
            <a:pPr lvl="0"/>
          </a:p>
          <a:p>
            <a:pPr lvl="0"/>
          </a:p>
        </p:txBody>
      </p:sp>
      <p:sp>
        <p:nvSpPr>
          <p:cNvPr id="181" name="Shape 181"/>
          <p:cNvSpPr/>
          <p:nvPr/>
        </p:nvSpPr>
        <p:spPr>
          <a:xfrm>
            <a:off x="4953000" y="228600"/>
            <a:ext cx="3886200" cy="1148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Facts/characteristics</a:t>
            </a:r>
            <a:endParaRPr b="1"/>
          </a:p>
          <a:p>
            <a:pPr lvl="0"/>
            <a:endParaRPr b="1"/>
          </a:p>
          <a:p>
            <a:pPr lvl="0"/>
            <a:endParaRPr b="1"/>
          </a:p>
        </p:txBody>
      </p:sp>
      <p:sp>
        <p:nvSpPr>
          <p:cNvPr id="182" name="Shape 182"/>
          <p:cNvSpPr/>
          <p:nvPr/>
        </p:nvSpPr>
        <p:spPr>
          <a:xfrm>
            <a:off x="228600" y="3657600"/>
            <a:ext cx="2895600"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Examples</a:t>
            </a:r>
            <a:endParaRPr b="1"/>
          </a:p>
        </p:txBody>
      </p:sp>
      <p:sp>
        <p:nvSpPr>
          <p:cNvPr id="183" name="Shape 183"/>
          <p:cNvSpPr/>
          <p:nvPr/>
        </p:nvSpPr>
        <p:spPr>
          <a:xfrm>
            <a:off x="6019800" y="3581400"/>
            <a:ext cx="2895600"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Nonexamples</a:t>
            </a:r>
            <a:endParaRPr b="1"/>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nvSpPr>
        <p:spPr>
          <a:xfrm>
            <a:off x="3200400" y="2514600"/>
            <a:ext cx="2819401" cy="1752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ln w="25400">
            <a:solidFill>
              <a:srgbClr val="63271A"/>
            </a:solidFill>
          </a:ln>
        </p:spPr>
        <p:txBody>
          <a:bodyPr lIns="0" tIns="0" rIns="0" bIns="0" anchor="ctr"/>
          <a:lstStyle/>
          <a:p>
            <a:pPr lvl="0" algn="ctr">
              <a:defRPr>
                <a:solidFill>
                  <a:srgbClr val="FFFFFF"/>
                </a:solidFill>
              </a:defRPr>
            </a:pPr>
          </a:p>
        </p:txBody>
      </p:sp>
      <p:sp>
        <p:nvSpPr>
          <p:cNvPr id="188" name="Shape 188"/>
          <p:cNvSpPr/>
          <p:nvPr/>
        </p:nvSpPr>
        <p:spPr>
          <a:xfrm>
            <a:off x="4038600" y="3428999"/>
            <a:ext cx="12192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  punitive</a:t>
            </a:r>
          </a:p>
        </p:txBody>
      </p:sp>
      <p:sp>
        <p:nvSpPr>
          <p:cNvPr id="189" name="Shape 189"/>
          <p:cNvSpPr/>
          <p:nvPr/>
        </p:nvSpPr>
        <p:spPr>
          <a:xfrm>
            <a:off x="4572000" y="0"/>
            <a:ext cx="76201" cy="24384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90" name="Shape 190"/>
          <p:cNvSpPr/>
          <p:nvPr/>
        </p:nvSpPr>
        <p:spPr>
          <a:xfrm flipH="1">
            <a:off x="4724399" y="4343400"/>
            <a:ext cx="1" cy="25146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91" name="Shape 191"/>
          <p:cNvSpPr/>
          <p:nvPr/>
        </p:nvSpPr>
        <p:spPr>
          <a:xfrm flipV="1">
            <a:off x="5314950" y="3352799"/>
            <a:ext cx="3829051" cy="381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92" name="Shape 192"/>
          <p:cNvSpPr/>
          <p:nvPr/>
        </p:nvSpPr>
        <p:spPr>
          <a:xfrm flipH="1" flipV="1">
            <a:off x="-1" y="3352799"/>
            <a:ext cx="3810001" cy="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193" name="Shape 193"/>
          <p:cNvSpPr/>
          <p:nvPr/>
        </p:nvSpPr>
        <p:spPr>
          <a:xfrm>
            <a:off x="609600" y="228599"/>
            <a:ext cx="3505200" cy="16819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Definition</a:t>
            </a:r>
            <a:endParaRPr b="1"/>
          </a:p>
          <a:p>
            <a:pPr lvl="0"/>
            <a:endParaRPr b="1"/>
          </a:p>
          <a:p>
            <a:pPr lvl="0"/>
            <a:r>
              <a:t>Dealing with punishment</a:t>
            </a:r>
          </a:p>
          <a:p>
            <a:pPr lvl="0"/>
          </a:p>
          <a:p>
            <a:pPr lvl="0"/>
          </a:p>
        </p:txBody>
      </p:sp>
      <p:sp>
        <p:nvSpPr>
          <p:cNvPr id="194" name="Shape 194"/>
          <p:cNvSpPr/>
          <p:nvPr/>
        </p:nvSpPr>
        <p:spPr>
          <a:xfrm>
            <a:off x="4953000" y="228600"/>
            <a:ext cx="3886200" cy="1148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Facts/characteristics</a:t>
            </a:r>
            <a:endParaRPr b="1"/>
          </a:p>
          <a:p>
            <a:pPr lvl="0"/>
            <a:endParaRPr b="1"/>
          </a:p>
          <a:p>
            <a:pPr lvl="0"/>
            <a:endParaRPr b="1"/>
          </a:p>
        </p:txBody>
      </p:sp>
      <p:sp>
        <p:nvSpPr>
          <p:cNvPr id="195" name="Shape 195"/>
          <p:cNvSpPr/>
          <p:nvPr/>
        </p:nvSpPr>
        <p:spPr>
          <a:xfrm>
            <a:off x="228600" y="3657600"/>
            <a:ext cx="2895600"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Examples</a:t>
            </a:r>
            <a:endParaRPr b="1"/>
          </a:p>
        </p:txBody>
      </p:sp>
      <p:sp>
        <p:nvSpPr>
          <p:cNvPr id="196" name="Shape 196"/>
          <p:cNvSpPr/>
          <p:nvPr/>
        </p:nvSpPr>
        <p:spPr>
          <a:xfrm>
            <a:off x="6019800" y="3581400"/>
            <a:ext cx="2895600"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Non-examples</a:t>
            </a:r>
            <a:endParaRPr b="1"/>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3200400" y="2514600"/>
            <a:ext cx="2819401" cy="1752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ln w="25400">
            <a:solidFill>
              <a:srgbClr val="63271A"/>
            </a:solidFill>
          </a:ln>
        </p:spPr>
        <p:txBody>
          <a:bodyPr lIns="0" tIns="0" rIns="0" bIns="0" anchor="ctr"/>
          <a:lstStyle/>
          <a:p>
            <a:pPr lvl="0" algn="ctr">
              <a:defRPr>
                <a:solidFill>
                  <a:srgbClr val="FFFFFF"/>
                </a:solidFill>
              </a:defRPr>
            </a:pPr>
          </a:p>
        </p:txBody>
      </p:sp>
      <p:sp>
        <p:nvSpPr>
          <p:cNvPr id="201" name="Shape 201"/>
          <p:cNvSpPr/>
          <p:nvPr/>
        </p:nvSpPr>
        <p:spPr>
          <a:xfrm>
            <a:off x="4038600" y="3428999"/>
            <a:ext cx="12192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  punitive</a:t>
            </a:r>
          </a:p>
        </p:txBody>
      </p:sp>
      <p:sp>
        <p:nvSpPr>
          <p:cNvPr id="202" name="Shape 202"/>
          <p:cNvSpPr/>
          <p:nvPr/>
        </p:nvSpPr>
        <p:spPr>
          <a:xfrm>
            <a:off x="4572000" y="0"/>
            <a:ext cx="76201" cy="24384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203" name="Shape 203"/>
          <p:cNvSpPr/>
          <p:nvPr/>
        </p:nvSpPr>
        <p:spPr>
          <a:xfrm flipH="1">
            <a:off x="4724399" y="4343400"/>
            <a:ext cx="1" cy="25146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204" name="Shape 204"/>
          <p:cNvSpPr/>
          <p:nvPr/>
        </p:nvSpPr>
        <p:spPr>
          <a:xfrm flipV="1">
            <a:off x="5314950" y="3352799"/>
            <a:ext cx="3829051" cy="3810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205" name="Shape 205"/>
          <p:cNvSpPr/>
          <p:nvPr/>
        </p:nvSpPr>
        <p:spPr>
          <a:xfrm flipH="1" flipV="1">
            <a:off x="-1" y="3352799"/>
            <a:ext cx="3810001" cy="1"/>
          </a:xfrm>
          <a:prstGeom prst="line">
            <a:avLst/>
          </a:prstGeom>
          <a:ln>
            <a:solidFill>
              <a:srgbClr val="863321"/>
            </a:solidFill>
          </a:ln>
        </p:spPr>
        <p:txBody>
          <a:bodyPr lIns="0" tIns="0" rIns="0" bIns="0"/>
          <a:lstStyle/>
          <a:p>
            <a:pPr lvl="0" defTabSz="457200">
              <a:defRPr sz="1200">
                <a:latin typeface="+mn-lt"/>
                <a:ea typeface="+mn-ea"/>
                <a:cs typeface="+mn-cs"/>
                <a:sym typeface="Helvetica"/>
              </a:defRPr>
            </a:pPr>
          </a:p>
        </p:txBody>
      </p:sp>
      <p:sp>
        <p:nvSpPr>
          <p:cNvPr id="206" name="Shape 206"/>
          <p:cNvSpPr/>
          <p:nvPr/>
        </p:nvSpPr>
        <p:spPr>
          <a:xfrm>
            <a:off x="609600" y="228599"/>
            <a:ext cx="3505200" cy="14406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Definition</a:t>
            </a:r>
            <a:endParaRPr b="1"/>
          </a:p>
          <a:p>
            <a:pPr lvl="0"/>
          </a:p>
          <a:p>
            <a:pPr lvl="0"/>
            <a:r>
              <a:rPr sz="2000"/>
              <a:t>Involving punishment</a:t>
            </a:r>
            <a:endParaRPr sz="2000"/>
          </a:p>
          <a:p>
            <a:pPr lvl="0"/>
          </a:p>
        </p:txBody>
      </p:sp>
      <p:sp>
        <p:nvSpPr>
          <p:cNvPr id="207" name="Shape 207"/>
          <p:cNvSpPr/>
          <p:nvPr/>
        </p:nvSpPr>
        <p:spPr>
          <a:xfrm>
            <a:off x="4953000" y="228600"/>
            <a:ext cx="3886200" cy="1148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Facts/characteristics</a:t>
            </a:r>
            <a:endParaRPr b="1"/>
          </a:p>
          <a:p>
            <a:pPr lvl="0"/>
            <a:endParaRPr b="1"/>
          </a:p>
          <a:p>
            <a:pPr lvl="0"/>
            <a:endParaRPr b="1"/>
          </a:p>
        </p:txBody>
      </p:sp>
      <p:sp>
        <p:nvSpPr>
          <p:cNvPr id="208" name="Shape 208"/>
          <p:cNvSpPr/>
          <p:nvPr/>
        </p:nvSpPr>
        <p:spPr>
          <a:xfrm>
            <a:off x="228600" y="3657599"/>
            <a:ext cx="2895600" cy="14152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Examples</a:t>
            </a:r>
            <a:endParaRPr b="1"/>
          </a:p>
          <a:p>
            <a:pPr lvl="0"/>
            <a:endParaRPr b="1"/>
          </a:p>
          <a:p>
            <a:pPr lvl="0"/>
            <a:r>
              <a:t>Hitting</a:t>
            </a:r>
          </a:p>
          <a:p>
            <a:pPr lvl="0"/>
            <a:r>
              <a:t>Jail</a:t>
            </a:r>
          </a:p>
          <a:p>
            <a:pPr lvl="0"/>
            <a:r>
              <a:t>Privileges taken away</a:t>
            </a:r>
          </a:p>
        </p:txBody>
      </p:sp>
      <p:sp>
        <p:nvSpPr>
          <p:cNvPr id="209" name="Shape 209"/>
          <p:cNvSpPr/>
          <p:nvPr/>
        </p:nvSpPr>
        <p:spPr>
          <a:xfrm>
            <a:off x="6019800" y="3581399"/>
            <a:ext cx="2895600" cy="16819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Non-examples</a:t>
            </a:r>
            <a:endParaRPr b="1"/>
          </a:p>
          <a:p>
            <a:pPr lvl="0"/>
            <a:endParaRPr b="1"/>
          </a:p>
          <a:p>
            <a:pPr lvl="0"/>
            <a:r>
              <a:t>Dancing</a:t>
            </a:r>
          </a:p>
          <a:p>
            <a:pPr lvl="0"/>
            <a:r>
              <a:t>Ice cream</a:t>
            </a:r>
          </a:p>
          <a:p>
            <a:pPr lvl="0"/>
            <a:r>
              <a:t>Cookies</a:t>
            </a:r>
          </a:p>
          <a:p>
            <a:pPr lvl="0"/>
            <a:r>
              <a:t>gaming</a:t>
            </a:r>
          </a:p>
        </p:txBody>
      </p:sp>
      <p:sp>
        <p:nvSpPr>
          <p:cNvPr id="210" name="Shape 210"/>
          <p:cNvSpPr/>
          <p:nvPr/>
        </p:nvSpPr>
        <p:spPr>
          <a:xfrm>
            <a:off x="5029199" y="990600"/>
            <a:ext cx="2091443" cy="11485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Not pleasant</a:t>
            </a:r>
          </a:p>
          <a:p>
            <a:pPr lvl="0"/>
            <a:r>
              <a:t>Sometimes physical</a:t>
            </a:r>
          </a:p>
          <a:p>
            <a:pPr lvl="0"/>
            <a:r>
              <a:t>Hurts</a:t>
            </a:r>
          </a:p>
          <a:p>
            <a:pPr lvl="0"/>
            <a:r>
              <a:t>Sometimes emotional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anim calcmode="lin" valueType="num">
                                      <p:cBhvr>
                                        <p:cTn id="7" dur="500" fill="hold"/>
                                        <p:tgtEl>
                                          <p:spTgt spid="210">
                                            <p:bg/>
                                          </p:spTgt>
                                        </p:tgtEl>
                                        <p:attrNameLst>
                                          <p:attrName>ppt_w</p:attrName>
                                        </p:attrNameLst>
                                      </p:cBhvr>
                                      <p:tavLst>
                                        <p:tav tm="0">
                                          <p:val>
                                            <p:fltVal val="0"/>
                                          </p:val>
                                        </p:tav>
                                        <p:tav tm="100000">
                                          <p:val>
                                            <p:strVal val="#ppt_w"/>
                                          </p:val>
                                        </p:tav>
                                      </p:tavLst>
                                    </p:anim>
                                    <p:anim calcmode="lin" valueType="num">
                                      <p:cBhvr>
                                        <p:cTn id="8" dur="500" fill="hold"/>
                                        <p:tgtEl>
                                          <p:spTgt spid="210">
                                            <p:bg/>
                                          </p:spTgt>
                                        </p:tgtEl>
                                        <p:attrNameLst>
                                          <p:attrName>ppt_h</p:attrName>
                                        </p:attrNameLst>
                                      </p:cBhvr>
                                      <p:tavLst>
                                        <p:tav tm="0">
                                          <p:val>
                                            <p:fltVal val="0"/>
                                          </p:val>
                                        </p:tav>
                                        <p:tav tm="100000">
                                          <p:val>
                                            <p:strVal val="#ppt_h"/>
                                          </p:val>
                                        </p:tav>
                                      </p:tavLst>
                                    </p:anim>
                                  </p:childTnLst>
                                </p:cTn>
                              </p:par>
                              <p:par>
                                <p:cTn id="9" presetClass="entr" presetSubtype="32" presetID="23" grpId="1" fill="hold">
                                  <p:stCondLst>
                                    <p:cond delay="0"/>
                                  </p:stCondLst>
                                  <p:iterate type="el" backwards="0">
                                    <p:tmAbs val="0"/>
                                  </p:iterate>
                                  <p:childTnLst>
                                    <p:set>
                                      <p:cBhvr>
                                        <p:cTn id="10" fill="hold"/>
                                        <p:tgtEl>
                                          <p:spTgt spid="210">
                                            <p:txEl>
                                              <p:pRg st="0" end="0"/>
                                            </p:txEl>
                                          </p:spTgt>
                                        </p:tgtEl>
                                        <p:attrNameLst>
                                          <p:attrName>style.visibility</p:attrName>
                                        </p:attrNameLst>
                                      </p:cBhvr>
                                      <p:to>
                                        <p:strVal val="visible"/>
                                      </p:to>
                                    </p:set>
                                    <p:anim calcmode="lin" valueType="num">
                                      <p:cBhvr>
                                        <p:cTn id="11" dur="500" fill="hold"/>
                                        <p:tgtEl>
                                          <p:spTgt spid="21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1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nodeType="afterEffect" presetClass="entr" presetSubtype="32" presetID="23" grpId="1" fill="hold">
                                  <p:stCondLst>
                                    <p:cond delay="0"/>
                                  </p:stCondLst>
                                  <p:iterate type="el" backwards="0">
                                    <p:tmAbs val="0"/>
                                  </p:iterate>
                                  <p:childTnLst>
                                    <p:set>
                                      <p:cBhvr>
                                        <p:cTn id="15" fill="hold"/>
                                        <p:tgtEl>
                                          <p:spTgt spid="210">
                                            <p:txEl>
                                              <p:pRg st="1" end="1"/>
                                            </p:txEl>
                                          </p:spTgt>
                                        </p:tgtEl>
                                        <p:attrNameLst>
                                          <p:attrName>style.visibility</p:attrName>
                                        </p:attrNameLst>
                                      </p:cBhvr>
                                      <p:to>
                                        <p:strVal val="visible"/>
                                      </p:to>
                                    </p:set>
                                    <p:anim calcmode="lin" valueType="num">
                                      <p:cBhvr>
                                        <p:cTn id="16" dur="500" fill="hold"/>
                                        <p:tgtEl>
                                          <p:spTgt spid="21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10">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nodeType="afterEffect" presetClass="entr" presetSubtype="32" presetID="23" grpId="1" fill="hold">
                                  <p:stCondLst>
                                    <p:cond delay="0"/>
                                  </p:stCondLst>
                                  <p:iterate type="el" backwards="0">
                                    <p:tmAbs val="0"/>
                                  </p:iterate>
                                  <p:childTnLst>
                                    <p:set>
                                      <p:cBhvr>
                                        <p:cTn id="20" fill="hold"/>
                                        <p:tgtEl>
                                          <p:spTgt spid="210">
                                            <p:txEl>
                                              <p:pRg st="2" end="2"/>
                                            </p:txEl>
                                          </p:spTgt>
                                        </p:tgtEl>
                                        <p:attrNameLst>
                                          <p:attrName>style.visibility</p:attrName>
                                        </p:attrNameLst>
                                      </p:cBhvr>
                                      <p:to>
                                        <p:strVal val="visible"/>
                                      </p:to>
                                    </p:set>
                                    <p:anim calcmode="lin" valueType="num">
                                      <p:cBhvr>
                                        <p:cTn id="21" dur="500" fill="hold"/>
                                        <p:tgtEl>
                                          <p:spTgt spid="2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10">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nodeType="afterEffect" presetClass="entr" presetSubtype="32" presetID="23" grpId="1" fill="hold">
                                  <p:stCondLst>
                                    <p:cond delay="0"/>
                                  </p:stCondLst>
                                  <p:iterate type="el" backwards="0">
                                    <p:tmAbs val="0"/>
                                  </p:iterate>
                                  <p:childTnLst>
                                    <p:set>
                                      <p:cBhvr>
                                        <p:cTn id="25" fill="hold"/>
                                        <p:tgtEl>
                                          <p:spTgt spid="210">
                                            <p:txEl>
                                              <p:pRg st="3" end="3"/>
                                            </p:txEl>
                                          </p:spTgt>
                                        </p:tgtEl>
                                        <p:attrNameLst>
                                          <p:attrName>style.visibility</p:attrName>
                                        </p:attrNameLst>
                                      </p:cBhvr>
                                      <p:to>
                                        <p:strVal val="visible"/>
                                      </p:to>
                                    </p:set>
                                    <p:anim calcmode="lin" valueType="num">
                                      <p:cBhvr>
                                        <p:cTn id="26" dur="500" fill="hold"/>
                                        <p:tgtEl>
                                          <p:spTgt spid="210">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32" presetID="23" grpId="2" fill="hold">
                                  <p:stCondLst>
                                    <p:cond delay="0"/>
                                  </p:stCondLst>
                                  <p:iterate type="el" backwards="0">
                                    <p:tmAbs val="0"/>
                                  </p:iterate>
                                  <p:childTnLst>
                                    <p:set>
                                      <p:cBhvr>
                                        <p:cTn id="31" fill="hold"/>
                                        <p:tgtEl>
                                          <p:spTgt spid="208">
                                            <p:txEl>
                                              <p:pRg st="2" end="2"/>
                                            </p:txEl>
                                          </p:spTgt>
                                        </p:tgtEl>
                                        <p:attrNameLst>
                                          <p:attrName>style.visibility</p:attrName>
                                        </p:attrNameLst>
                                      </p:cBhvr>
                                      <p:to>
                                        <p:strVal val="visible"/>
                                      </p:to>
                                    </p:set>
                                    <p:anim calcmode="lin" valueType="num">
                                      <p:cBhvr>
                                        <p:cTn id="32" dur="500" fill="hold"/>
                                        <p:tgtEl>
                                          <p:spTgt spid="208">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08">
                                            <p:txEl>
                                              <p:pRg st="2" end="2"/>
                                            </p:txEl>
                                          </p:spTgt>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nodeType="afterEffect" presetClass="entr" presetSubtype="32" presetID="23" grpId="2" fill="hold">
                                  <p:stCondLst>
                                    <p:cond delay="0"/>
                                  </p:stCondLst>
                                  <p:iterate type="el" backwards="0">
                                    <p:tmAbs val="0"/>
                                  </p:iterate>
                                  <p:childTnLst>
                                    <p:set>
                                      <p:cBhvr>
                                        <p:cTn id="36" fill="hold"/>
                                        <p:tgtEl>
                                          <p:spTgt spid="208">
                                            <p:txEl>
                                              <p:pRg st="3" end="3"/>
                                            </p:txEl>
                                          </p:spTgt>
                                        </p:tgtEl>
                                        <p:attrNameLst>
                                          <p:attrName>style.visibility</p:attrName>
                                        </p:attrNameLst>
                                      </p:cBhvr>
                                      <p:to>
                                        <p:strVal val="visible"/>
                                      </p:to>
                                    </p:set>
                                    <p:anim calcmode="lin" valueType="num">
                                      <p:cBhvr>
                                        <p:cTn id="37" dur="500" fill="hold"/>
                                        <p:tgtEl>
                                          <p:spTgt spid="20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08">
                                            <p:txEl>
                                              <p:pRg st="3" end="3"/>
                                            </p:txEl>
                                          </p:spTgt>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nodeType="afterEffect" presetClass="entr" presetSubtype="32" presetID="23" grpId="2" fill="hold">
                                  <p:stCondLst>
                                    <p:cond delay="0"/>
                                  </p:stCondLst>
                                  <p:iterate type="el" backwards="0">
                                    <p:tmAbs val="0"/>
                                  </p:iterate>
                                  <p:childTnLst>
                                    <p:set>
                                      <p:cBhvr>
                                        <p:cTn id="41" fill="hold"/>
                                        <p:tgtEl>
                                          <p:spTgt spid="208">
                                            <p:txEl>
                                              <p:pRg st="4" end="4"/>
                                            </p:txEl>
                                          </p:spTgt>
                                        </p:tgtEl>
                                        <p:attrNameLst>
                                          <p:attrName>style.visibility</p:attrName>
                                        </p:attrNameLst>
                                      </p:cBhvr>
                                      <p:to>
                                        <p:strVal val="visible"/>
                                      </p:to>
                                    </p:set>
                                    <p:anim calcmode="lin" valueType="num">
                                      <p:cBhvr>
                                        <p:cTn id="42" dur="500" fill="hold"/>
                                        <p:tgtEl>
                                          <p:spTgt spid="208">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0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32" presetID="23" grpId="3" fill="hold">
                                  <p:stCondLst>
                                    <p:cond delay="0"/>
                                  </p:stCondLst>
                                  <p:iterate type="el" backwards="0">
                                    <p:tmAbs val="0"/>
                                  </p:iterate>
                                  <p:childTnLst>
                                    <p:set>
                                      <p:cBhvr>
                                        <p:cTn id="47" fill="hold"/>
                                        <p:tgtEl>
                                          <p:spTgt spid="209">
                                            <p:txEl>
                                              <p:pRg st="2" end="2"/>
                                            </p:txEl>
                                          </p:spTgt>
                                        </p:tgtEl>
                                        <p:attrNameLst>
                                          <p:attrName>style.visibility</p:attrName>
                                        </p:attrNameLst>
                                      </p:cBhvr>
                                      <p:to>
                                        <p:strVal val="visible"/>
                                      </p:to>
                                    </p:set>
                                    <p:anim calcmode="lin" valueType="num">
                                      <p:cBhvr>
                                        <p:cTn id="48" dur="500" fill="hold"/>
                                        <p:tgtEl>
                                          <p:spTgt spid="209">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209">
                                            <p:txEl>
                                              <p:pRg st="2" end="2"/>
                                            </p:txEl>
                                          </p:spTgt>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nodeType="afterEffect" presetClass="entr" presetSubtype="32" presetID="23" grpId="3" fill="hold">
                                  <p:stCondLst>
                                    <p:cond delay="0"/>
                                  </p:stCondLst>
                                  <p:iterate type="el" backwards="0">
                                    <p:tmAbs val="0"/>
                                  </p:iterate>
                                  <p:childTnLst>
                                    <p:set>
                                      <p:cBhvr>
                                        <p:cTn id="52" fill="hold"/>
                                        <p:tgtEl>
                                          <p:spTgt spid="209">
                                            <p:txEl>
                                              <p:pRg st="3" end="3"/>
                                            </p:txEl>
                                          </p:spTgt>
                                        </p:tgtEl>
                                        <p:attrNameLst>
                                          <p:attrName>style.visibility</p:attrName>
                                        </p:attrNameLst>
                                      </p:cBhvr>
                                      <p:to>
                                        <p:strVal val="visible"/>
                                      </p:to>
                                    </p:set>
                                    <p:anim calcmode="lin" valueType="num">
                                      <p:cBhvr>
                                        <p:cTn id="53" dur="500" fill="hold"/>
                                        <p:tgtEl>
                                          <p:spTgt spid="209">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209">
                                            <p:txEl>
                                              <p:pRg st="3" end="3"/>
                                            </p:txEl>
                                          </p:spTgt>
                                        </p:tgtEl>
                                        <p:attrNameLst>
                                          <p:attrName>ppt_h</p:attrName>
                                        </p:attrNameLst>
                                      </p:cBhvr>
                                      <p:tavLst>
                                        <p:tav tm="0">
                                          <p:val>
                                            <p:fltVal val="0"/>
                                          </p:val>
                                        </p:tav>
                                        <p:tav tm="100000">
                                          <p:val>
                                            <p:strVal val="#ppt_h"/>
                                          </p:val>
                                        </p:tav>
                                      </p:tavLst>
                                    </p:anim>
                                  </p:childTnLst>
                                </p:cTn>
                              </p:par>
                            </p:childTnLst>
                          </p:cTn>
                        </p:par>
                        <p:par>
                          <p:cTn id="55" fill="hold">
                            <p:stCondLst>
                              <p:cond delay="1000"/>
                            </p:stCondLst>
                            <p:childTnLst>
                              <p:par>
                                <p:cTn id="56" nodeType="afterEffect" presetClass="entr" presetSubtype="32" presetID="23" grpId="3" fill="hold">
                                  <p:stCondLst>
                                    <p:cond delay="0"/>
                                  </p:stCondLst>
                                  <p:iterate type="el" backwards="0">
                                    <p:tmAbs val="0"/>
                                  </p:iterate>
                                  <p:childTnLst>
                                    <p:set>
                                      <p:cBhvr>
                                        <p:cTn id="57" fill="hold"/>
                                        <p:tgtEl>
                                          <p:spTgt spid="209">
                                            <p:txEl>
                                              <p:pRg st="4" end="4"/>
                                            </p:txEl>
                                          </p:spTgt>
                                        </p:tgtEl>
                                        <p:attrNameLst>
                                          <p:attrName>style.visibility</p:attrName>
                                        </p:attrNameLst>
                                      </p:cBhvr>
                                      <p:to>
                                        <p:strVal val="visible"/>
                                      </p:to>
                                    </p:set>
                                    <p:anim calcmode="lin" valueType="num">
                                      <p:cBhvr>
                                        <p:cTn id="58" dur="500" fill="hold"/>
                                        <p:tgtEl>
                                          <p:spTgt spid="209">
                                            <p:txEl>
                                              <p:pRg st="4" end="4"/>
                                            </p:txEl>
                                          </p:spTgt>
                                        </p:tgtEl>
                                        <p:attrNameLst>
                                          <p:attrName>ppt_w</p:attrName>
                                        </p:attrNameLst>
                                      </p:cBhvr>
                                      <p:tavLst>
                                        <p:tav tm="0">
                                          <p:val>
                                            <p:fltVal val="0"/>
                                          </p:val>
                                        </p:tav>
                                        <p:tav tm="100000">
                                          <p:val>
                                            <p:strVal val="#ppt_w"/>
                                          </p:val>
                                        </p:tav>
                                      </p:tavLst>
                                    </p:anim>
                                    <p:anim calcmode="lin" valueType="num">
                                      <p:cBhvr>
                                        <p:cTn id="59" dur="500" fill="hold"/>
                                        <p:tgtEl>
                                          <p:spTgt spid="209">
                                            <p:txEl>
                                              <p:pRg st="4" end="4"/>
                                            </p:txEl>
                                          </p:spTgt>
                                        </p:tgtEl>
                                        <p:attrNameLst>
                                          <p:attrName>ppt_h</p:attrName>
                                        </p:attrNameLst>
                                      </p:cBhvr>
                                      <p:tavLst>
                                        <p:tav tm="0">
                                          <p:val>
                                            <p:fltVal val="0"/>
                                          </p:val>
                                        </p:tav>
                                        <p:tav tm="100000">
                                          <p:val>
                                            <p:strVal val="#ppt_h"/>
                                          </p:val>
                                        </p:tav>
                                      </p:tavLst>
                                    </p:anim>
                                  </p:childTnLst>
                                </p:cTn>
                              </p:par>
                            </p:childTnLst>
                          </p:cTn>
                        </p:par>
                        <p:par>
                          <p:cTn id="60" fill="hold">
                            <p:stCondLst>
                              <p:cond delay="1500"/>
                            </p:stCondLst>
                            <p:childTnLst>
                              <p:par>
                                <p:cTn id="61" nodeType="afterEffect" presetClass="entr" presetSubtype="32" presetID="23" grpId="3" fill="hold">
                                  <p:stCondLst>
                                    <p:cond delay="0"/>
                                  </p:stCondLst>
                                  <p:iterate type="el" backwards="0">
                                    <p:tmAbs val="0"/>
                                  </p:iterate>
                                  <p:childTnLst>
                                    <p:set>
                                      <p:cBhvr>
                                        <p:cTn id="62" fill="hold"/>
                                        <p:tgtEl>
                                          <p:spTgt spid="209">
                                            <p:txEl>
                                              <p:pRg st="5" end="5"/>
                                            </p:txEl>
                                          </p:spTgt>
                                        </p:tgtEl>
                                        <p:attrNameLst>
                                          <p:attrName>style.visibility</p:attrName>
                                        </p:attrNameLst>
                                      </p:cBhvr>
                                      <p:to>
                                        <p:strVal val="visible"/>
                                      </p:to>
                                    </p:set>
                                    <p:anim calcmode="lin" valueType="num">
                                      <p:cBhvr>
                                        <p:cTn id="63" dur="500" fill="hold"/>
                                        <p:tgtEl>
                                          <p:spTgt spid="209">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20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3"/>
      <p:bldP build="p" bldLvl="5" animBg="1" rev="0" advAuto="0" spid="210" grpId="1"/>
      <p:bldP build="p" bldLvl="5" animBg="1" rev="0" advAuto="0" spid="208"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457200" y="274638"/>
            <a:ext cx="8229600" cy="792163"/>
          </a:xfrm>
          <a:prstGeom prst="rect">
            <a:avLst/>
          </a:prstGeom>
        </p:spPr>
        <p:txBody>
          <a:bodyPr lIns="0" tIns="0" rIns="0" bIns="0">
            <a:normAutofit fontScale="100000" lnSpcReduction="0"/>
          </a:bodyPr>
          <a:lstStyle/>
          <a:p>
            <a:pPr lvl="0" defTabSz="292607">
              <a:defRPr sz="1800">
                <a:solidFill>
                  <a:srgbClr val="000000"/>
                </a:solidFill>
              </a:defRPr>
            </a:pPr>
            <a:r>
              <a:rPr b="1" sz="1600">
                <a:solidFill>
                  <a:srgbClr val="262626"/>
                </a:solidFill>
              </a:rPr>
              <a:t>Specific Directions for Group Assignment </a:t>
            </a:r>
            <a:br>
              <a:rPr b="1" sz="1600">
                <a:solidFill>
                  <a:srgbClr val="262626"/>
                </a:solidFill>
              </a:rPr>
            </a:br>
            <a:r>
              <a:rPr b="1" sz="1600">
                <a:solidFill>
                  <a:srgbClr val="262626"/>
                </a:solidFill>
              </a:rPr>
              <a:t>from page 184 in SLS textbook</a:t>
            </a:r>
            <a:br>
              <a:rPr b="1" sz="1600">
                <a:solidFill>
                  <a:srgbClr val="262626"/>
                </a:solidFill>
              </a:rPr>
            </a:br>
          </a:p>
        </p:txBody>
      </p:sp>
      <p:sp>
        <p:nvSpPr>
          <p:cNvPr id="213" name="Shape 213"/>
          <p:cNvSpPr/>
          <p:nvPr>
            <p:ph type="body" idx="1"/>
          </p:nvPr>
        </p:nvSpPr>
        <p:spPr>
          <a:xfrm>
            <a:off x="762000" y="1066800"/>
            <a:ext cx="7467600" cy="4267200"/>
          </a:xfrm>
          <a:prstGeom prst="rect">
            <a:avLst/>
          </a:prstGeom>
        </p:spPr>
        <p:txBody>
          <a:bodyPr/>
          <a:lstStyle/>
          <a:p>
            <a:pPr lvl="0" marL="176645" indent="-176645">
              <a:lnSpc>
                <a:spcPct val="80000"/>
              </a:lnSpc>
              <a:spcBef>
                <a:spcPts val="400"/>
              </a:spcBef>
              <a:defRPr sz="1800">
                <a:solidFill>
                  <a:srgbClr val="000000"/>
                </a:solidFill>
              </a:defRPr>
            </a:pPr>
            <a:r>
              <a:rPr sz="1700">
                <a:solidFill>
                  <a:srgbClr val="404040"/>
                </a:solidFill>
              </a:rPr>
              <a:t>Have each student fold 2 Frayer organizers</a:t>
            </a:r>
            <a:endParaRPr sz="22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Each student will circle or highlight 5 vocabulary words or concepts that are important to the understanding of the</a:t>
            </a:r>
            <a:endParaRPr sz="22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Divide into groups of 5</a:t>
            </a:r>
            <a:endParaRPr sz="22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Each group will choose their top 10 out words or concepts</a:t>
            </a:r>
            <a:endParaRPr sz="22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Each member of the group will choose two of the words or concepts to graph on the folded Frayer graphic organizer</a:t>
            </a:r>
            <a:endParaRPr sz="1900">
              <a:solidFill>
                <a:srgbClr val="404040"/>
              </a:solidFill>
            </a:endParaRPr>
          </a:p>
          <a:p>
            <a:pPr lvl="0">
              <a:lnSpc>
                <a:spcPct val="80000"/>
              </a:lnSpc>
              <a:defRPr sz="1800">
                <a:solidFill>
                  <a:srgbClr val="000000"/>
                </a:solidFill>
              </a:defRPr>
            </a:pPr>
            <a:endParaRPr sz="19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Additionally, each member of the group will write a 3 sentence summary for one of the bullets from the same article</a:t>
            </a:r>
            <a:endParaRPr sz="22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The group will then combine the summaries into one 5-7 sentence summary of the entire passage </a:t>
            </a:r>
            <a:endParaRPr sz="19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One member from each group will share the final summary with the class</a:t>
            </a:r>
            <a:endParaRPr sz="1900">
              <a:solidFill>
                <a:srgbClr val="404040"/>
              </a:solidFill>
            </a:endParaRPr>
          </a:p>
          <a:p>
            <a:pPr lvl="0" marL="176645" indent="-176645">
              <a:lnSpc>
                <a:spcPct val="80000"/>
              </a:lnSpc>
              <a:spcBef>
                <a:spcPts val="400"/>
              </a:spcBef>
              <a:defRPr sz="1800">
                <a:solidFill>
                  <a:srgbClr val="000000"/>
                </a:solidFill>
              </a:defRPr>
            </a:pPr>
            <a:r>
              <a:rPr sz="1700">
                <a:solidFill>
                  <a:srgbClr val="404040"/>
                </a:solidFill>
              </a:rPr>
              <a:t>Class will discuss which summary is the most precise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anim calcmode="lin" valueType="num">
                                      <p:cBhvr>
                                        <p:cTn id="7" dur="500" fill="hold"/>
                                        <p:tgtEl>
                                          <p:spTgt spid="213">
                                            <p:bg/>
                                          </p:spTgt>
                                        </p:tgtEl>
                                        <p:attrNameLst>
                                          <p:attrName>ppt_w</p:attrName>
                                        </p:attrNameLst>
                                      </p:cBhvr>
                                      <p:tavLst>
                                        <p:tav tm="0">
                                          <p:val>
                                            <p:fltVal val="0"/>
                                          </p:val>
                                        </p:tav>
                                        <p:tav tm="100000">
                                          <p:val>
                                            <p:strVal val="#ppt_w"/>
                                          </p:val>
                                        </p:tav>
                                      </p:tavLst>
                                    </p:anim>
                                    <p:anim calcmode="lin" valueType="num">
                                      <p:cBhvr>
                                        <p:cTn id="8" dur="500" fill="hold"/>
                                        <p:tgtEl>
                                          <p:spTgt spid="213">
                                            <p:bg/>
                                          </p:spTgt>
                                        </p:tgtEl>
                                        <p:attrNameLst>
                                          <p:attrName>ppt_h</p:attrName>
                                        </p:attrNameLst>
                                      </p:cBhvr>
                                      <p:tavLst>
                                        <p:tav tm="0">
                                          <p:val>
                                            <p:fltVal val="0"/>
                                          </p:val>
                                        </p:tav>
                                        <p:tav tm="100000">
                                          <p:val>
                                            <p:strVal val="#ppt_h"/>
                                          </p:val>
                                        </p:tav>
                                      </p:tavLst>
                                    </p:anim>
                                  </p:childTnLst>
                                </p:cTn>
                              </p:par>
                              <p:par>
                                <p:cTn id="9" presetClass="entr" presetSubtype="32" presetID="23" grpId="1" fill="hold">
                                  <p:stCondLst>
                                    <p:cond delay="0"/>
                                  </p:stCondLst>
                                  <p:iterate type="el" backwards="0">
                                    <p:tmAbs val="0"/>
                                  </p:iterate>
                                  <p:childTnLst>
                                    <p:set>
                                      <p:cBhvr>
                                        <p:cTn id="10" fill="hold"/>
                                        <p:tgtEl>
                                          <p:spTgt spid="213">
                                            <p:txEl>
                                              <p:pRg st="0" end="0"/>
                                            </p:txEl>
                                          </p:spTgt>
                                        </p:tgtEl>
                                        <p:attrNameLst>
                                          <p:attrName>style.visibility</p:attrName>
                                        </p:attrNameLst>
                                      </p:cBhvr>
                                      <p:to>
                                        <p:strVal val="visible"/>
                                      </p:to>
                                    </p:set>
                                    <p:anim calcmode="lin" valueType="num">
                                      <p:cBhvr>
                                        <p:cTn id="11" dur="500" fill="hold"/>
                                        <p:tgtEl>
                                          <p:spTgt spid="21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2" presetID="23" grpId="1" fill="hold">
                                  <p:stCondLst>
                                    <p:cond delay="0"/>
                                  </p:stCondLst>
                                  <p:iterate type="el" backwards="0">
                                    <p:tmAbs val="0"/>
                                  </p:iterate>
                                  <p:childTnLst>
                                    <p:set>
                                      <p:cBhvr>
                                        <p:cTn id="16" fill="hold"/>
                                        <p:tgtEl>
                                          <p:spTgt spid="213">
                                            <p:txEl>
                                              <p:pRg st="1" end="1"/>
                                            </p:txEl>
                                          </p:spTgt>
                                        </p:tgtEl>
                                        <p:attrNameLst>
                                          <p:attrName>style.visibility</p:attrName>
                                        </p:attrNameLst>
                                      </p:cBhvr>
                                      <p:to>
                                        <p:strVal val="visible"/>
                                      </p:to>
                                    </p:set>
                                    <p:anim calcmode="lin" valueType="num">
                                      <p:cBhvr>
                                        <p:cTn id="17" dur="500" fill="hold"/>
                                        <p:tgtEl>
                                          <p:spTgt spid="21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1" fill="hold">
                                  <p:stCondLst>
                                    <p:cond delay="0"/>
                                  </p:stCondLst>
                                  <p:iterate type="el" backwards="0">
                                    <p:tmAbs val="0"/>
                                  </p:iterate>
                                  <p:childTnLst>
                                    <p:set>
                                      <p:cBhvr>
                                        <p:cTn id="22" fill="hold"/>
                                        <p:tgtEl>
                                          <p:spTgt spid="213">
                                            <p:txEl>
                                              <p:pRg st="2" end="2"/>
                                            </p:txEl>
                                          </p:spTgt>
                                        </p:tgtEl>
                                        <p:attrNameLst>
                                          <p:attrName>style.visibility</p:attrName>
                                        </p:attrNameLst>
                                      </p:cBhvr>
                                      <p:to>
                                        <p:strVal val="visible"/>
                                      </p:to>
                                    </p:set>
                                    <p:anim calcmode="lin" valueType="num">
                                      <p:cBhvr>
                                        <p:cTn id="23" dur="500" fill="hold"/>
                                        <p:tgtEl>
                                          <p:spTgt spid="21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2" presetID="23" grpId="1" fill="hold">
                                  <p:stCondLst>
                                    <p:cond delay="0"/>
                                  </p:stCondLst>
                                  <p:iterate type="el" backwards="0">
                                    <p:tmAbs val="0"/>
                                  </p:iterate>
                                  <p:childTnLst>
                                    <p:set>
                                      <p:cBhvr>
                                        <p:cTn id="28" fill="hold"/>
                                        <p:tgtEl>
                                          <p:spTgt spid="213">
                                            <p:txEl>
                                              <p:pRg st="3" end="3"/>
                                            </p:txEl>
                                          </p:spTgt>
                                        </p:tgtEl>
                                        <p:attrNameLst>
                                          <p:attrName>style.visibility</p:attrName>
                                        </p:attrNameLst>
                                      </p:cBhvr>
                                      <p:to>
                                        <p:strVal val="visible"/>
                                      </p:to>
                                    </p:set>
                                    <p:anim calcmode="lin" valueType="num">
                                      <p:cBhvr>
                                        <p:cTn id="29" dur="500" fill="hold"/>
                                        <p:tgtEl>
                                          <p:spTgt spid="21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1" fill="hold">
                                  <p:stCondLst>
                                    <p:cond delay="0"/>
                                  </p:stCondLst>
                                  <p:iterate type="el" backwards="0">
                                    <p:tmAbs val="0"/>
                                  </p:iterate>
                                  <p:childTnLst>
                                    <p:set>
                                      <p:cBhvr>
                                        <p:cTn id="34" fill="hold"/>
                                        <p:tgtEl>
                                          <p:spTgt spid="213">
                                            <p:txEl>
                                              <p:pRg st="4" end="4"/>
                                            </p:txEl>
                                          </p:spTgt>
                                        </p:tgtEl>
                                        <p:attrNameLst>
                                          <p:attrName>style.visibility</p:attrName>
                                        </p:attrNameLst>
                                      </p:cBhvr>
                                      <p:to>
                                        <p:strVal val="visible"/>
                                      </p:to>
                                    </p:set>
                                    <p:anim calcmode="lin" valueType="num">
                                      <p:cBhvr>
                                        <p:cTn id="35" dur="500" fill="hold"/>
                                        <p:tgtEl>
                                          <p:spTgt spid="2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13">
                                            <p:txEl>
                                              <p:pRg st="4" end="4"/>
                                            </p:txEl>
                                          </p:spTgt>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nodeType="afterEffect" presetClass="entr" presetSubtype="32" presetID="23" grpId="1" fill="hold">
                                  <p:stCondLst>
                                    <p:cond delay="0"/>
                                  </p:stCondLst>
                                  <p:iterate type="el" backwards="0">
                                    <p:tmAbs val="0"/>
                                  </p:iterate>
                                  <p:childTnLst>
                                    <p:set>
                                      <p:cBhvr>
                                        <p:cTn id="39" fill="hold"/>
                                        <p:tgtEl>
                                          <p:spTgt spid="213">
                                            <p:txEl>
                                              <p:pRg st="5" end="5"/>
                                            </p:txEl>
                                          </p:spTgt>
                                        </p:tgtEl>
                                        <p:attrNameLst>
                                          <p:attrName>style.visibility</p:attrName>
                                        </p:attrNameLst>
                                      </p:cBhvr>
                                      <p:to>
                                        <p:strVal val="visible"/>
                                      </p:to>
                                    </p:set>
                                    <p:anim calcmode="lin" valueType="num">
                                      <p:cBhvr>
                                        <p:cTn id="40" dur="500" fill="hold"/>
                                        <p:tgtEl>
                                          <p:spTgt spid="21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21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32" presetID="23" grpId="1" fill="hold">
                                  <p:stCondLst>
                                    <p:cond delay="0"/>
                                  </p:stCondLst>
                                  <p:iterate type="el" backwards="0">
                                    <p:tmAbs val="0"/>
                                  </p:iterate>
                                  <p:childTnLst>
                                    <p:set>
                                      <p:cBhvr>
                                        <p:cTn id="45" fill="hold"/>
                                        <p:tgtEl>
                                          <p:spTgt spid="213">
                                            <p:txEl>
                                              <p:pRg st="6" end="6"/>
                                            </p:txEl>
                                          </p:spTgt>
                                        </p:tgtEl>
                                        <p:attrNameLst>
                                          <p:attrName>style.visibility</p:attrName>
                                        </p:attrNameLst>
                                      </p:cBhvr>
                                      <p:to>
                                        <p:strVal val="visible"/>
                                      </p:to>
                                    </p:set>
                                    <p:anim calcmode="lin" valueType="num">
                                      <p:cBhvr>
                                        <p:cTn id="46" dur="500" fill="hold"/>
                                        <p:tgtEl>
                                          <p:spTgt spid="21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21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32" presetID="23" grpId="1" fill="hold">
                                  <p:stCondLst>
                                    <p:cond delay="0"/>
                                  </p:stCondLst>
                                  <p:iterate type="el" backwards="0">
                                    <p:tmAbs val="0"/>
                                  </p:iterate>
                                  <p:childTnLst>
                                    <p:set>
                                      <p:cBhvr>
                                        <p:cTn id="51" fill="hold"/>
                                        <p:tgtEl>
                                          <p:spTgt spid="213">
                                            <p:txEl>
                                              <p:pRg st="7" end="7"/>
                                            </p:txEl>
                                          </p:spTgt>
                                        </p:tgtEl>
                                        <p:attrNameLst>
                                          <p:attrName>style.visibility</p:attrName>
                                        </p:attrNameLst>
                                      </p:cBhvr>
                                      <p:to>
                                        <p:strVal val="visible"/>
                                      </p:to>
                                    </p:set>
                                    <p:anim calcmode="lin" valueType="num">
                                      <p:cBhvr>
                                        <p:cTn id="52" dur="500" fill="hold"/>
                                        <p:tgtEl>
                                          <p:spTgt spid="21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21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32" presetID="23" grpId="1" fill="hold">
                                  <p:stCondLst>
                                    <p:cond delay="0"/>
                                  </p:stCondLst>
                                  <p:iterate type="el" backwards="0">
                                    <p:tmAbs val="0"/>
                                  </p:iterate>
                                  <p:childTnLst>
                                    <p:set>
                                      <p:cBhvr>
                                        <p:cTn id="57" fill="hold"/>
                                        <p:tgtEl>
                                          <p:spTgt spid="213">
                                            <p:txEl>
                                              <p:pRg st="8" end="8"/>
                                            </p:txEl>
                                          </p:spTgt>
                                        </p:tgtEl>
                                        <p:attrNameLst>
                                          <p:attrName>style.visibility</p:attrName>
                                        </p:attrNameLst>
                                      </p:cBhvr>
                                      <p:to>
                                        <p:strVal val="visible"/>
                                      </p:to>
                                    </p:set>
                                    <p:anim calcmode="lin" valueType="num">
                                      <p:cBhvr>
                                        <p:cTn id="58" dur="500" fill="hold"/>
                                        <p:tgtEl>
                                          <p:spTgt spid="213">
                                            <p:txEl>
                                              <p:pRg st="8" end="8"/>
                                            </p:txEl>
                                          </p:spTgt>
                                        </p:tgtEl>
                                        <p:attrNameLst>
                                          <p:attrName>ppt_w</p:attrName>
                                        </p:attrNameLst>
                                      </p:cBhvr>
                                      <p:tavLst>
                                        <p:tav tm="0">
                                          <p:val>
                                            <p:fltVal val="0"/>
                                          </p:val>
                                        </p:tav>
                                        <p:tav tm="100000">
                                          <p:val>
                                            <p:strVal val="#ppt_w"/>
                                          </p:val>
                                        </p:tav>
                                      </p:tavLst>
                                    </p:anim>
                                    <p:anim calcmode="lin" valueType="num">
                                      <p:cBhvr>
                                        <p:cTn id="59" dur="500" fill="hold"/>
                                        <p:tgtEl>
                                          <p:spTgt spid="21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32" presetID="23" grpId="1" fill="hold">
                                  <p:stCondLst>
                                    <p:cond delay="0"/>
                                  </p:stCondLst>
                                  <p:iterate type="el" backwards="0">
                                    <p:tmAbs val="0"/>
                                  </p:iterate>
                                  <p:childTnLst>
                                    <p:set>
                                      <p:cBhvr>
                                        <p:cTn id="63" fill="hold"/>
                                        <p:tgtEl>
                                          <p:spTgt spid="213">
                                            <p:txEl>
                                              <p:pRg st="9" end="9"/>
                                            </p:txEl>
                                          </p:spTgt>
                                        </p:tgtEl>
                                        <p:attrNameLst>
                                          <p:attrName>style.visibility</p:attrName>
                                        </p:attrNameLst>
                                      </p:cBhvr>
                                      <p:to>
                                        <p:strVal val="visible"/>
                                      </p:to>
                                    </p:set>
                                    <p:anim calcmode="lin" valueType="num">
                                      <p:cBhvr>
                                        <p:cTn id="64" dur="500" fill="hold"/>
                                        <p:tgtEl>
                                          <p:spTgt spid="21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21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nvSpPr>
        <p:spPr>
          <a:xfrm>
            <a:off x="914400" y="304800"/>
            <a:ext cx="7924800" cy="11388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Graphic organizers help you construct meaning:</a:t>
            </a:r>
          </a:p>
        </p:txBody>
      </p:sp>
      <p:sp>
        <p:nvSpPr>
          <p:cNvPr id="65" name="Shape 65"/>
          <p:cNvSpPr/>
          <p:nvPr/>
        </p:nvSpPr>
        <p:spPr>
          <a:xfrm>
            <a:off x="990600" y="2362199"/>
            <a:ext cx="6858000" cy="24787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buFont typeface="Arial"/>
              <a:buChar char="•"/>
            </a:pPr>
            <a:r>
              <a:rPr sz="2400"/>
              <a:t>    Flexible and can be used for many applications </a:t>
            </a:r>
            <a:endParaRPr sz="2400"/>
          </a:p>
          <a:p>
            <a:pPr lvl="0" marL="457200" indent="-457200">
              <a:buSzPct val="100000"/>
              <a:buFont typeface="Arial"/>
              <a:buChar char="•"/>
            </a:pPr>
            <a:r>
              <a:rPr sz="2400"/>
              <a:t>Show the order and completeness of an individual's thought process </a:t>
            </a:r>
            <a:endParaRPr sz="2400"/>
          </a:p>
          <a:p>
            <a:pPr lvl="0" marL="457200" indent="-457200">
              <a:buSzPct val="100000"/>
              <a:buFont typeface="Arial"/>
              <a:buChar char="•"/>
            </a:pPr>
            <a:r>
              <a:rPr sz="2400"/>
              <a:t>Highlight strengths and weaknesses of understanding </a:t>
            </a:r>
            <a:endParaRPr sz="2400"/>
          </a:p>
          <a:p>
            <a:pPr lvl="0" marL="457200" indent="-457200">
              <a:buSzPct val="100000"/>
              <a:buFont typeface="Arial"/>
              <a:buChar char="•"/>
            </a:pPr>
            <a:r>
              <a:rPr sz="2400"/>
              <a:t>Show different aspects of an issue/problem - up close and also the big picture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65">
                                            <p:bg/>
                                          </p:spTgt>
                                        </p:tgtEl>
                                        <p:attrNameLst>
                                          <p:attrName>style.visibility</p:attrName>
                                        </p:attrNameLst>
                                      </p:cBhvr>
                                      <p:to>
                                        <p:strVal val="visible"/>
                                      </p:to>
                                    </p:set>
                                    <p:anim calcmode="lin" valueType="num">
                                      <p:cBhvr>
                                        <p:cTn id="13" dur="500" fill="hold"/>
                                        <p:tgtEl>
                                          <p:spTgt spid="65">
                                            <p:bg/>
                                          </p:spTgt>
                                        </p:tgtEl>
                                        <p:attrNameLst>
                                          <p:attrName>ppt_w</p:attrName>
                                        </p:attrNameLst>
                                      </p:cBhvr>
                                      <p:tavLst>
                                        <p:tav tm="0">
                                          <p:val>
                                            <p:fltVal val="0"/>
                                          </p:val>
                                        </p:tav>
                                        <p:tav tm="100000">
                                          <p:val>
                                            <p:strVal val="#ppt_w"/>
                                          </p:val>
                                        </p:tav>
                                      </p:tavLst>
                                    </p:anim>
                                    <p:anim calcmode="lin" valueType="num">
                                      <p:cBhvr>
                                        <p:cTn id="14" dur="500" fill="hold"/>
                                        <p:tgtEl>
                                          <p:spTgt spid="65">
                                            <p:bg/>
                                          </p:spTgt>
                                        </p:tgtEl>
                                        <p:attrNameLst>
                                          <p:attrName>ppt_h</p:attrName>
                                        </p:attrNameLst>
                                      </p:cBhvr>
                                      <p:tavLst>
                                        <p:tav tm="0">
                                          <p:val>
                                            <p:fltVal val="0"/>
                                          </p:val>
                                        </p:tav>
                                        <p:tav tm="100000">
                                          <p:val>
                                            <p:strVal val="#ppt_h"/>
                                          </p:val>
                                        </p:tav>
                                      </p:tavLst>
                                    </p:anim>
                                  </p:childTnLst>
                                </p:cTn>
                              </p:par>
                              <p:par>
                                <p:cTn id="15" presetClass="entr" presetSubtype="32" presetID="23" grpId="2" fill="hold">
                                  <p:stCondLst>
                                    <p:cond delay="0"/>
                                  </p:stCondLst>
                                  <p:iterate type="el" backwards="0">
                                    <p:tmAbs val="0"/>
                                  </p:iterate>
                                  <p:childTnLst>
                                    <p:set>
                                      <p:cBhvr>
                                        <p:cTn id="16" fill="hold"/>
                                        <p:tgtEl>
                                          <p:spTgt spid="65">
                                            <p:txEl>
                                              <p:pRg st="0" end="0"/>
                                            </p:txEl>
                                          </p:spTgt>
                                        </p:tgtEl>
                                        <p:attrNameLst>
                                          <p:attrName>style.visibility</p:attrName>
                                        </p:attrNameLst>
                                      </p:cBhvr>
                                      <p:to>
                                        <p:strVal val="visible"/>
                                      </p:to>
                                    </p:set>
                                    <p:anim calcmode="lin" valueType="num">
                                      <p:cBhvr>
                                        <p:cTn id="17"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2" fill="hold">
                                  <p:stCondLst>
                                    <p:cond delay="0"/>
                                  </p:stCondLst>
                                  <p:iterate type="el" backwards="0">
                                    <p:tmAbs val="0"/>
                                  </p:iterate>
                                  <p:childTnLst>
                                    <p:set>
                                      <p:cBhvr>
                                        <p:cTn id="22" fill="hold"/>
                                        <p:tgtEl>
                                          <p:spTgt spid="65">
                                            <p:txEl>
                                              <p:pRg st="1" end="1"/>
                                            </p:txEl>
                                          </p:spTgt>
                                        </p:tgtEl>
                                        <p:attrNameLst>
                                          <p:attrName>style.visibility</p:attrName>
                                        </p:attrNameLst>
                                      </p:cBhvr>
                                      <p:to>
                                        <p:strVal val="visible"/>
                                      </p:to>
                                    </p:set>
                                    <p:anim calcmode="lin" valueType="num">
                                      <p:cBhvr>
                                        <p:cTn id="23" dur="500" fill="hold"/>
                                        <p:tgtEl>
                                          <p:spTgt spid="6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2" presetID="23" grpId="2" fill="hold">
                                  <p:stCondLst>
                                    <p:cond delay="0"/>
                                  </p:stCondLst>
                                  <p:iterate type="el" backwards="0">
                                    <p:tmAbs val="0"/>
                                  </p:iterate>
                                  <p:childTnLst>
                                    <p:set>
                                      <p:cBhvr>
                                        <p:cTn id="28" fill="hold"/>
                                        <p:tgtEl>
                                          <p:spTgt spid="65">
                                            <p:txEl>
                                              <p:pRg st="2" end="2"/>
                                            </p:txEl>
                                          </p:spTgt>
                                        </p:tgtEl>
                                        <p:attrNameLst>
                                          <p:attrName>style.visibility</p:attrName>
                                        </p:attrNameLst>
                                      </p:cBhvr>
                                      <p:to>
                                        <p:strVal val="visible"/>
                                      </p:to>
                                    </p:set>
                                    <p:anim calcmode="lin" valueType="num">
                                      <p:cBhvr>
                                        <p:cTn id="29" dur="500" fill="hold"/>
                                        <p:tgtEl>
                                          <p:spTgt spid="6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2" presetID="23" grpId="2" fill="hold">
                                  <p:stCondLst>
                                    <p:cond delay="0"/>
                                  </p:stCondLst>
                                  <p:iterate type="el" backwards="0">
                                    <p:tmAbs val="0"/>
                                  </p:iterate>
                                  <p:childTnLst>
                                    <p:set>
                                      <p:cBhvr>
                                        <p:cTn id="34" fill="hold"/>
                                        <p:tgtEl>
                                          <p:spTgt spid="65">
                                            <p:txEl>
                                              <p:pRg st="3" end="3"/>
                                            </p:txEl>
                                          </p:spTgt>
                                        </p:tgtEl>
                                        <p:attrNameLst>
                                          <p:attrName>style.visibility</p:attrName>
                                        </p:attrNameLst>
                                      </p:cBhvr>
                                      <p:to>
                                        <p:strVal val="visible"/>
                                      </p:to>
                                    </p:set>
                                    <p:anim calcmode="lin" valueType="num">
                                      <p:cBhvr>
                                        <p:cTn id="35" dur="500" fill="hold"/>
                                        <p:tgtEl>
                                          <p:spTgt spid="6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2"/>
      <p:bldP build="whole" bldLvl="1" animBg="1" rev="0" advAuto="0" spid="6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0" y="6172200"/>
            <a:ext cx="9144000" cy="685800"/>
          </a:xfrm>
          <a:prstGeom prst="rect">
            <a:avLst/>
          </a:prstGeom>
          <a:solidFill>
            <a:srgbClr val="00000C"/>
          </a:solidFill>
          <a:ln w="12700">
            <a:miter lim="400000"/>
          </a:ln>
        </p:spPr>
        <p:txBody>
          <a:bodyPr lIns="0" tIns="0" rIns="0" bIns="0" anchor="ctr"/>
          <a:lstStyle/>
          <a:p>
            <a:pPr lvl="0"/>
          </a:p>
        </p:txBody>
      </p:sp>
      <p:grpSp>
        <p:nvGrpSpPr>
          <p:cNvPr id="70" name="Group 70"/>
          <p:cNvGrpSpPr/>
          <p:nvPr/>
        </p:nvGrpSpPr>
        <p:grpSpPr>
          <a:xfrm>
            <a:off x="4103632" y="914400"/>
            <a:ext cx="4815519" cy="2895601"/>
            <a:chOff x="0" y="0"/>
            <a:chExt cx="4815518" cy="2895600"/>
          </a:xfrm>
        </p:grpSpPr>
        <p:sp>
          <p:nvSpPr>
            <p:cNvPr id="68" name="Shape 68"/>
            <p:cNvSpPr/>
            <p:nvPr/>
          </p:nvSpPr>
          <p:spPr>
            <a:xfrm>
              <a:off x="0" y="0"/>
              <a:ext cx="4735569"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17" y="0"/>
                  </a:moveTo>
                  <a:lnTo>
                    <a:pt x="21600" y="0"/>
                  </a:lnTo>
                  <a:lnTo>
                    <a:pt x="21600" y="21600"/>
                  </a:lnTo>
                  <a:lnTo>
                    <a:pt x="4917" y="21600"/>
                  </a:lnTo>
                  <a:lnTo>
                    <a:pt x="4917" y="18000"/>
                  </a:lnTo>
                  <a:lnTo>
                    <a:pt x="0" y="17313"/>
                  </a:lnTo>
                  <a:lnTo>
                    <a:pt x="4917" y="12600"/>
                  </a:lnTo>
                  <a:close/>
                </a:path>
              </a:pathLst>
            </a:custGeom>
            <a:solidFill>
              <a:srgbClr val="FFFFCC"/>
            </a:solidFill>
            <a:ln w="9525" cap="flat">
              <a:solidFill>
                <a:srgbClr val="000000"/>
              </a:solidFill>
              <a:prstDash val="solid"/>
              <a:miter lim="800000"/>
            </a:ln>
            <a:effectLst/>
          </p:spPr>
          <p:txBody>
            <a:bodyPr wrap="square" lIns="0" tIns="0" rIns="0" bIns="0" numCol="1" anchor="t">
              <a:noAutofit/>
            </a:bodyPr>
            <a:lstStyle/>
            <a:p>
              <a:pPr lvl="0" algn="ctr"/>
            </a:p>
          </p:txBody>
        </p:sp>
        <p:sp>
          <p:nvSpPr>
            <p:cNvPr id="69" name="Shape 69"/>
            <p:cNvSpPr/>
            <p:nvPr/>
          </p:nvSpPr>
          <p:spPr>
            <a:xfrm>
              <a:off x="1161529" y="654049"/>
              <a:ext cx="3653990" cy="1564641"/>
            </a:xfrm>
            <a:prstGeom prst="rect">
              <a:avLst/>
            </a:prstGeom>
            <a:noFill/>
            <a:ln w="12700" cap="flat">
              <a:noFill/>
              <a:miter lim="400000"/>
            </a:ln>
            <a:effectLst>
              <a:outerShdw sx="100000" sy="100000" kx="0" ky="0" algn="b" rotWithShape="0" blurRad="12700" dist="35921" dir="2700000">
                <a:srgbClr val="000000"/>
              </a:outerShdw>
            </a:effectLst>
            <a:extLst>
              <a:ext uri="{C572A759-6A51-4108-AA02-DFA0A04FC94B}">
                <ma14:wrappingTextBoxFlag xmlns:ma14="http://schemas.microsoft.com/office/mac/drawingml/2011/main" val="1"/>
              </a:ext>
            </a:extLst>
          </p:spPr>
          <p:txBody>
            <a:bodyPr wrap="none" lIns="0" tIns="0" rIns="0" bIns="0" numCol="1" anchor="t">
              <a:spAutoFit/>
            </a:bodyPr>
            <a:lstStyle/>
            <a:p>
              <a:pPr lvl="0" algn="ctr"/>
              <a:r>
                <a:rPr sz="4800">
                  <a:solidFill>
                    <a:srgbClr val="FF0066"/>
                  </a:solidFill>
                  <a:latin typeface="Impact"/>
                  <a:ea typeface="Impact"/>
                  <a:cs typeface="Impact"/>
                  <a:sym typeface="Impact"/>
                </a:rPr>
                <a:t>5 Registers of</a:t>
              </a:r>
              <a:endParaRPr sz="4800">
                <a:solidFill>
                  <a:srgbClr val="FF0066"/>
                </a:solidFill>
                <a:latin typeface="Impact"/>
                <a:ea typeface="Impact"/>
                <a:cs typeface="Impact"/>
                <a:sym typeface="Impact"/>
              </a:endParaRPr>
            </a:p>
            <a:p>
              <a:pPr lvl="0" algn="ctr"/>
              <a:r>
                <a:rPr sz="4800">
                  <a:solidFill>
                    <a:srgbClr val="FF0066"/>
                  </a:solidFill>
                  <a:latin typeface="Impact"/>
                  <a:ea typeface="Impact"/>
                  <a:cs typeface="Impact"/>
                  <a:sym typeface="Impact"/>
                </a:rPr>
                <a:t>Language!</a:t>
              </a:r>
            </a:p>
          </p:txBody>
        </p:sp>
      </p:grpSp>
      <p:grpSp>
        <p:nvGrpSpPr>
          <p:cNvPr id="73" name="Group 73"/>
          <p:cNvGrpSpPr/>
          <p:nvPr/>
        </p:nvGrpSpPr>
        <p:grpSpPr>
          <a:xfrm>
            <a:off x="3189232" y="4019544"/>
            <a:ext cx="5192769" cy="1924057"/>
            <a:chOff x="0" y="0"/>
            <a:chExt cx="5192767" cy="1924055"/>
          </a:xfrm>
        </p:grpSpPr>
        <p:sp>
          <p:nvSpPr>
            <p:cNvPr id="71" name="Shape 71"/>
            <p:cNvSpPr/>
            <p:nvPr/>
          </p:nvSpPr>
          <p:spPr>
            <a:xfrm>
              <a:off x="0" y="0"/>
              <a:ext cx="5192769" cy="1924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86" y="2780"/>
                  </a:moveTo>
                  <a:lnTo>
                    <a:pt x="21600" y="2780"/>
                  </a:lnTo>
                  <a:lnTo>
                    <a:pt x="21600" y="21600"/>
                  </a:lnTo>
                  <a:lnTo>
                    <a:pt x="6386" y="21600"/>
                  </a:lnTo>
                  <a:lnTo>
                    <a:pt x="6386" y="10622"/>
                  </a:lnTo>
                  <a:lnTo>
                    <a:pt x="0" y="0"/>
                  </a:lnTo>
                  <a:lnTo>
                    <a:pt x="6386" y="5917"/>
                  </a:lnTo>
                  <a:close/>
                </a:path>
              </a:pathLst>
            </a:custGeom>
            <a:solidFill>
              <a:srgbClr val="FFFFFF"/>
            </a:solidFill>
            <a:ln w="28575" cap="flat">
              <a:solidFill>
                <a:srgbClr val="FFFF00"/>
              </a:solidFill>
              <a:prstDash val="solid"/>
              <a:miter lim="800000"/>
            </a:ln>
            <a:effectLst/>
          </p:spPr>
          <p:txBody>
            <a:bodyPr wrap="square" lIns="0" tIns="0" rIns="0" bIns="0" numCol="1" anchor="t">
              <a:noAutofit/>
            </a:bodyPr>
            <a:lstStyle/>
            <a:p>
              <a:pPr lvl="0" algn="ctr"/>
            </a:p>
          </p:txBody>
        </p:sp>
        <p:sp>
          <p:nvSpPr>
            <p:cNvPr id="72" name="Shape 72"/>
            <p:cNvSpPr/>
            <p:nvPr/>
          </p:nvSpPr>
          <p:spPr>
            <a:xfrm>
              <a:off x="1535167" y="247655"/>
              <a:ext cx="3657601" cy="15411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solidFill>
                    <a:srgbClr val="889465"/>
                  </a:solidFill>
                </a:rPr>
                <a:t>Frozen</a:t>
              </a:r>
              <a:endParaRPr sz="2000">
                <a:solidFill>
                  <a:srgbClr val="889465"/>
                </a:solidFill>
              </a:endParaRPr>
            </a:p>
            <a:p>
              <a:pPr lvl="0" algn="ctr"/>
              <a:r>
                <a:rPr sz="2000">
                  <a:solidFill>
                    <a:srgbClr val="889465"/>
                  </a:solidFill>
                </a:rPr>
                <a:t>Formal</a:t>
              </a:r>
              <a:endParaRPr sz="2000">
                <a:solidFill>
                  <a:srgbClr val="889465"/>
                </a:solidFill>
              </a:endParaRPr>
            </a:p>
            <a:p>
              <a:pPr lvl="0" algn="ctr"/>
              <a:r>
                <a:rPr sz="2000">
                  <a:solidFill>
                    <a:srgbClr val="889465"/>
                  </a:solidFill>
                </a:rPr>
                <a:t>Consultative</a:t>
              </a:r>
              <a:endParaRPr sz="2000">
                <a:solidFill>
                  <a:srgbClr val="889465"/>
                </a:solidFill>
              </a:endParaRPr>
            </a:p>
            <a:p>
              <a:pPr lvl="0" algn="ctr"/>
              <a:r>
                <a:rPr sz="2000">
                  <a:solidFill>
                    <a:srgbClr val="889465"/>
                  </a:solidFill>
                </a:rPr>
                <a:t>Casual</a:t>
              </a:r>
              <a:endParaRPr sz="2000">
                <a:solidFill>
                  <a:srgbClr val="889465"/>
                </a:solidFill>
              </a:endParaRPr>
            </a:p>
            <a:p>
              <a:pPr lvl="0" algn="ctr"/>
              <a:r>
                <a:rPr sz="2000">
                  <a:solidFill>
                    <a:srgbClr val="889465"/>
                  </a:solidFill>
                </a:rPr>
                <a:t>Intimate</a:t>
              </a:r>
            </a:p>
          </p:txBody>
        </p:sp>
      </p:grpSp>
      <p:pic>
        <p:nvPicPr>
          <p:cNvPr id="74" name="image9.pdf" descr="C:\Users\johnsons\AppData\Local\Microsoft\Windows\Temporary Internet Files\Content.IE5\25S88RXX\MC900290188[1].wmf"/>
          <p:cNvPicPr/>
          <p:nvPr/>
        </p:nvPicPr>
        <p:blipFill>
          <a:blip r:embed="rId3">
            <a:extLst/>
          </a:blip>
          <a:stretch>
            <a:fillRect/>
          </a:stretch>
        </p:blipFill>
        <p:spPr>
          <a:xfrm rot="20860549">
            <a:off x="696065" y="2020809"/>
            <a:ext cx="3598665" cy="2206782"/>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70"/>
                                        </p:tgtEl>
                                        <p:attrNameLst>
                                          <p:attrName>style.visibility</p:attrName>
                                        </p:attrNameLst>
                                      </p:cBhvr>
                                      <p:to>
                                        <p:strVal val="visible"/>
                                      </p:to>
                                    </p:set>
                                    <p:anim calcmode="lin" valueType="num">
                                      <p:cBhvr>
                                        <p:cTn id="7" dur="500" fill="hold"/>
                                        <p:tgtEl>
                                          <p:spTgt spid="70"/>
                                        </p:tgtEl>
                                        <p:attrNameLst>
                                          <p:attrName>ppt_x</p:attrName>
                                        </p:attrNameLst>
                                      </p:cBhvr>
                                      <p:tavLst>
                                        <p:tav tm="0">
                                          <p:val>
                                            <p:strVal val="0-#ppt_w/2"/>
                                          </p:val>
                                        </p:tav>
                                        <p:tav tm="100000">
                                          <p:val>
                                            <p:strVal val="#ppt_x"/>
                                          </p:val>
                                        </p:tav>
                                      </p:tavLst>
                                    </p:anim>
                                    <p:anim calcmode="lin" valueType="num">
                                      <p:cBhvr>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nodeType="afterEffect" presetClass="entr" presetSubtype="8" presetID="2" grpId="2" fill="hold">
                                  <p:stCondLst>
                                    <p:cond delay="2000"/>
                                  </p:stCondLst>
                                  <p:iterate type="el" backwards="0">
                                    <p:tmAbs val="0"/>
                                  </p:iterate>
                                  <p:childTnLst>
                                    <p:set>
                                      <p:cBhvr>
                                        <p:cTn id="11" fill="hold"/>
                                        <p:tgtEl>
                                          <p:spTgt spid="73"/>
                                        </p:tgtEl>
                                        <p:attrNameLst>
                                          <p:attrName>style.visibility</p:attrName>
                                        </p:attrNameLst>
                                      </p:cBhvr>
                                      <p:to>
                                        <p:strVal val="visible"/>
                                      </p:to>
                                    </p:set>
                                    <p:anim calcmode="lin" valueType="num">
                                      <p:cBhvr>
                                        <p:cTn id="12" dur="500" fill="hold"/>
                                        <p:tgtEl>
                                          <p:spTgt spid="73"/>
                                        </p:tgtEl>
                                        <p:attrNameLst>
                                          <p:attrName>ppt_x</p:attrName>
                                        </p:attrNameLst>
                                      </p:cBhvr>
                                      <p:tavLst>
                                        <p:tav tm="0">
                                          <p:val>
                                            <p:strVal val="0-#ppt_w/2"/>
                                          </p:val>
                                        </p:tav>
                                        <p:tav tm="100000">
                                          <p:val>
                                            <p:strVal val="#ppt_x"/>
                                          </p:val>
                                        </p:tav>
                                      </p:tavLst>
                                    </p:anim>
                                    <p:anim calcmode="lin" valueType="num">
                                      <p:cBhvr>
                                        <p:cTn id="13"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1"/>
      <p:bldP build="whole" bldLvl="1" animBg="1" rev="0" advAuto="0" spid="73"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5181600" y="904407"/>
            <a:ext cx="3276600" cy="4495801"/>
          </a:xfrm>
          <a:prstGeom prst="rect">
            <a:avLst/>
          </a:prstGeom>
          <a:gradFill>
            <a:gsLst>
              <a:gs pos="0">
                <a:srgbClr val="FFCCFF"/>
              </a:gs>
              <a:gs pos="100000">
                <a:srgbClr val="FFFFFF"/>
              </a:gs>
            </a:gsLst>
            <a:lin ang="5400000"/>
          </a:gradFill>
          <a:ln>
            <a:solidFill/>
            <a:miter/>
          </a:ln>
        </p:spPr>
        <p:txBody>
          <a:bodyPr lIns="0" tIns="0" rIns="0" bIns="0" anchor="ctr"/>
          <a:lstStyle/>
          <a:p>
            <a:pPr lvl="0" algn="ctr"/>
          </a:p>
        </p:txBody>
      </p:sp>
      <p:sp>
        <p:nvSpPr>
          <p:cNvPr id="79" name="Shape 79"/>
          <p:cNvSpPr/>
          <p:nvPr/>
        </p:nvSpPr>
        <p:spPr>
          <a:xfrm>
            <a:off x="5144632" y="2597834"/>
            <a:ext cx="3200401" cy="23937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r>
              <a:rPr sz="2200">
                <a:solidFill>
                  <a:srgbClr val="FF0066"/>
                </a:solidFill>
                <a:latin typeface="Arial"/>
                <a:ea typeface="Arial"/>
                <a:cs typeface="Arial"/>
                <a:sym typeface="Arial"/>
              </a:rPr>
              <a:t>The </a:t>
            </a:r>
            <a:endParaRPr sz="2200">
              <a:solidFill>
                <a:srgbClr val="FF0066"/>
              </a:solidFill>
              <a:latin typeface="Arial"/>
              <a:ea typeface="Arial"/>
              <a:cs typeface="Arial"/>
              <a:sym typeface="Arial"/>
            </a:endParaRPr>
          </a:p>
          <a:p>
            <a:pPr lvl="0" algn="r"/>
            <a:r>
              <a:rPr sz="2200">
                <a:solidFill>
                  <a:srgbClr val="FF0066"/>
                </a:solidFill>
                <a:latin typeface="Arial"/>
                <a:ea typeface="Arial"/>
                <a:cs typeface="Arial"/>
                <a:sym typeface="Arial"/>
              </a:rPr>
              <a:t>standard sentence syntax and word choice of work and school. </a:t>
            </a:r>
            <a:endParaRPr sz="2200">
              <a:solidFill>
                <a:srgbClr val="FF0066"/>
              </a:solidFill>
              <a:latin typeface="Arial"/>
              <a:ea typeface="Arial"/>
              <a:cs typeface="Arial"/>
              <a:sym typeface="Arial"/>
            </a:endParaRPr>
          </a:p>
          <a:p>
            <a:pPr lvl="0" algn="r"/>
            <a:r>
              <a:rPr sz="2200">
                <a:solidFill>
                  <a:srgbClr val="FF0066"/>
                </a:solidFill>
                <a:latin typeface="Arial"/>
                <a:ea typeface="Arial"/>
                <a:cs typeface="Arial"/>
                <a:sym typeface="Arial"/>
              </a:rPr>
              <a:t>Formal register has complete sentences and specific word choice.</a:t>
            </a:r>
          </a:p>
        </p:txBody>
      </p:sp>
      <p:sp>
        <p:nvSpPr>
          <p:cNvPr id="80" name="Shape 80"/>
          <p:cNvSpPr/>
          <p:nvPr/>
        </p:nvSpPr>
        <p:spPr>
          <a:xfrm>
            <a:off x="533399" y="1295399"/>
            <a:ext cx="4097498" cy="3291841"/>
          </a:xfrm>
          <a:prstGeom prst="rect">
            <a:avLst/>
          </a:prstGeom>
          <a:ln w="12700">
            <a:miter lim="400000"/>
          </a:ln>
          <a:effectLst>
            <a:outerShdw sx="100000" sy="100000" kx="0" ky="0" algn="b" rotWithShape="0" blurRad="12700" dist="56796" dir="3806097">
              <a:srgbClr val="000000"/>
            </a:outerShdw>
          </a:effectLst>
          <a:extLst>
            <a:ext uri="{C572A759-6A51-4108-AA02-DFA0A04FC94B}">
              <ma14:wrappingTextBoxFlag xmlns:ma14="http://schemas.microsoft.com/office/mac/drawingml/2011/main" val="1"/>
            </a:ext>
          </a:extLst>
        </p:spPr>
        <p:txBody>
          <a:bodyPr wrap="none" lIns="0" tIns="0" rIns="0" bIns="0">
            <a:spAutoFit/>
          </a:bodyPr>
          <a:lstStyle/>
          <a:p>
            <a:pPr lvl="0"/>
            <a:r>
              <a:rPr sz="3600">
                <a:solidFill>
                  <a:srgbClr val="A8AD99"/>
                </a:solidFill>
                <a:latin typeface="Arial Rounded MT Bold"/>
                <a:ea typeface="Arial Rounded MT Bold"/>
                <a:cs typeface="Arial Rounded MT Bold"/>
                <a:sym typeface="Arial Rounded MT Bold"/>
              </a:rPr>
              <a:t>Language that is </a:t>
            </a:r>
            <a:endParaRPr sz="3600">
              <a:solidFill>
                <a:srgbClr val="A8AD99"/>
              </a:solidFill>
              <a:latin typeface="Arial Rounded MT Bold"/>
              <a:ea typeface="Arial Rounded MT Bold"/>
              <a:cs typeface="Arial Rounded MT Bold"/>
              <a:sym typeface="Arial Rounded MT Bold"/>
            </a:endParaRPr>
          </a:p>
          <a:p>
            <a:pPr lvl="0"/>
            <a:r>
              <a:rPr sz="3600">
                <a:solidFill>
                  <a:srgbClr val="A8AD99"/>
                </a:solidFill>
                <a:latin typeface="Arial Rounded MT Bold"/>
                <a:ea typeface="Arial Rounded MT Bold"/>
                <a:cs typeface="Arial Rounded MT Bold"/>
                <a:sym typeface="Arial Rounded MT Bold"/>
              </a:rPr>
              <a:t>always the same. </a:t>
            </a:r>
            <a:endParaRPr sz="3600">
              <a:solidFill>
                <a:srgbClr val="A8AD99"/>
              </a:solidFill>
              <a:latin typeface="Arial Rounded MT Bold"/>
              <a:ea typeface="Arial Rounded MT Bold"/>
              <a:cs typeface="Arial Rounded MT Bold"/>
              <a:sym typeface="Arial Rounded MT Bold"/>
            </a:endParaRPr>
          </a:p>
          <a:p>
            <a:pPr lvl="0"/>
            <a:r>
              <a:rPr sz="3600">
                <a:solidFill>
                  <a:srgbClr val="A8AD99"/>
                </a:solidFill>
                <a:latin typeface="Arial Rounded MT Bold"/>
                <a:ea typeface="Arial Rounded MT Bold"/>
                <a:cs typeface="Arial Rounded MT Bold"/>
                <a:sym typeface="Arial Rounded MT Bold"/>
              </a:rPr>
              <a:t>For example:</a:t>
            </a:r>
            <a:endParaRPr sz="3600">
              <a:solidFill>
                <a:srgbClr val="A8AD99"/>
              </a:solidFill>
              <a:latin typeface="Arial Rounded MT Bold"/>
              <a:ea typeface="Arial Rounded MT Bold"/>
              <a:cs typeface="Arial Rounded MT Bold"/>
              <a:sym typeface="Arial Rounded MT Bold"/>
            </a:endParaRPr>
          </a:p>
          <a:p>
            <a:pPr lvl="0"/>
            <a:r>
              <a:rPr sz="3600">
                <a:solidFill>
                  <a:srgbClr val="A8AD99"/>
                </a:solidFill>
                <a:latin typeface="Arial Rounded MT Bold"/>
                <a:ea typeface="Arial Rounded MT Bold"/>
                <a:cs typeface="Arial Rounded MT Bold"/>
                <a:sym typeface="Arial Rounded MT Bold"/>
              </a:rPr>
              <a:t>Lord’s Prayer, </a:t>
            </a:r>
            <a:endParaRPr sz="3600">
              <a:solidFill>
                <a:srgbClr val="A8AD99"/>
              </a:solidFill>
              <a:latin typeface="Arial Rounded MT Bold"/>
              <a:ea typeface="Arial Rounded MT Bold"/>
              <a:cs typeface="Arial Rounded MT Bold"/>
              <a:sym typeface="Arial Rounded MT Bold"/>
            </a:endParaRPr>
          </a:p>
          <a:p>
            <a:pPr lvl="0"/>
            <a:r>
              <a:rPr sz="3600">
                <a:solidFill>
                  <a:srgbClr val="A8AD99"/>
                </a:solidFill>
                <a:latin typeface="Arial Rounded MT Bold"/>
                <a:ea typeface="Arial Rounded MT Bold"/>
                <a:cs typeface="Arial Rounded MT Bold"/>
                <a:sym typeface="Arial Rounded MT Bold"/>
              </a:rPr>
              <a:t>wedding vows,</a:t>
            </a:r>
            <a:endParaRPr sz="3600">
              <a:solidFill>
                <a:srgbClr val="A8AD99"/>
              </a:solidFill>
              <a:latin typeface="Arial Rounded MT Bold"/>
              <a:ea typeface="Arial Rounded MT Bold"/>
              <a:cs typeface="Arial Rounded MT Bold"/>
              <a:sym typeface="Arial Rounded MT Bold"/>
            </a:endParaRPr>
          </a:p>
          <a:p>
            <a:pPr lvl="0"/>
            <a:r>
              <a:rPr sz="3600">
                <a:solidFill>
                  <a:srgbClr val="A8AD99"/>
                </a:solidFill>
                <a:latin typeface="Arial Rounded MT Bold"/>
                <a:ea typeface="Arial Rounded MT Bold"/>
                <a:cs typeface="Arial Rounded MT Bold"/>
                <a:sym typeface="Arial Rounded MT Bold"/>
              </a:rPr>
              <a:t>etc. </a:t>
            </a:r>
          </a:p>
        </p:txBody>
      </p:sp>
      <p:sp>
        <p:nvSpPr>
          <p:cNvPr id="81" name="Shape 81"/>
          <p:cNvSpPr/>
          <p:nvPr/>
        </p:nvSpPr>
        <p:spPr>
          <a:xfrm>
            <a:off x="5524500" y="1600200"/>
            <a:ext cx="2667000" cy="7154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400">
                <a:solidFill>
                  <a:srgbClr val="A39A36"/>
                </a:solidFill>
              </a:defRPr>
            </a:lvl1pPr>
          </a:lstStyle>
          <a:p>
            <a:pPr lvl="0">
              <a:defRPr b="0" sz="1800">
                <a:solidFill>
                  <a:srgbClr val="000000"/>
                </a:solidFill>
              </a:defRPr>
            </a:pPr>
            <a:r>
              <a:rPr b="1" sz="4400">
                <a:solidFill>
                  <a:srgbClr val="A39A36"/>
                </a:solidFill>
              </a:rPr>
              <a:t>FORMAL</a:t>
            </a:r>
          </a:p>
        </p:txBody>
      </p:sp>
      <p:sp>
        <p:nvSpPr>
          <p:cNvPr id="82" name="Shape 82"/>
          <p:cNvSpPr/>
          <p:nvPr/>
        </p:nvSpPr>
        <p:spPr>
          <a:xfrm>
            <a:off x="685800" y="457200"/>
            <a:ext cx="3352800" cy="8497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5400">
                <a:solidFill>
                  <a:srgbClr val="A39A36"/>
                </a:solidFill>
              </a:defRPr>
            </a:lvl1pPr>
          </a:lstStyle>
          <a:p>
            <a:pPr lvl="0">
              <a:defRPr b="0" i="0" sz="1800">
                <a:solidFill>
                  <a:srgbClr val="000000"/>
                </a:solidFill>
              </a:defRPr>
            </a:pPr>
            <a:r>
              <a:rPr b="1" i="1" sz="5400">
                <a:solidFill>
                  <a:srgbClr val="A39A36"/>
                </a:solidFill>
              </a:rPr>
              <a:t>Frozen:</a:t>
            </a:r>
          </a:p>
        </p:txBody>
      </p:sp>
    </p:spTree>
  </p:cSld>
  <p:clrMapOvr>
    <a:masterClrMapping/>
  </p:clrMapOvr>
  <p:transition spd="slow" advClick="1">
    <p:cover dir="l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1000"/>
                                  </p:stCondLst>
                                  <p:iterate type="el" backwards="0">
                                    <p:tmAbs val="0"/>
                                  </p:iterate>
                                  <p:childTnLst>
                                    <p:set>
                                      <p:cBhvr>
                                        <p:cTn id="6" fill="hold"/>
                                        <p:tgtEl>
                                          <p:spTgt spid="80"/>
                                        </p:tgtEl>
                                        <p:attrNameLst>
                                          <p:attrName>style.visibility</p:attrName>
                                        </p:attrNameLst>
                                      </p:cBhvr>
                                      <p:to>
                                        <p:strVal val="visible"/>
                                      </p:to>
                                    </p:set>
                                    <p:animEffect filter="fade" transition="in">
                                      <p:cBhvr>
                                        <p:cTn id="7" dur="300"/>
                                        <p:tgtEl>
                                          <p:spTgt spid="80"/>
                                        </p:tgtEl>
                                      </p:cBhvr>
                                    </p:animEffect>
                                  </p:childTnLst>
                                </p:cTn>
                              </p:par>
                            </p:childTnLst>
                          </p:cTn>
                        </p:par>
                        <p:par>
                          <p:cTn id="8" fill="hold">
                            <p:stCondLst>
                              <p:cond delay="1300"/>
                            </p:stCondLst>
                            <p:childTnLst>
                              <p:par>
                                <p:cTn id="9" nodeType="afterEffect" presetClass="entr" presetSubtype="6" presetID="2" grpId="2" fill="hold">
                                  <p:stCondLst>
                                    <p:cond delay="0"/>
                                  </p:stCondLst>
                                  <p:iterate type="el" backwards="0">
                                    <p:tmAbs val="0"/>
                                  </p:iterate>
                                  <p:childTnLst>
                                    <p:set>
                                      <p:cBhvr>
                                        <p:cTn id="10" fill="hold"/>
                                        <p:tgtEl>
                                          <p:spTgt spid="78"/>
                                        </p:tgtEl>
                                        <p:attrNameLst>
                                          <p:attrName>style.visibility</p:attrName>
                                        </p:attrNameLst>
                                      </p:cBhvr>
                                      <p:to>
                                        <p:strVal val="visible"/>
                                      </p:to>
                                    </p:set>
                                    <p:anim calcmode="lin" valueType="num">
                                      <p:cBhvr>
                                        <p:cTn id="11" dur="500" fill="hold"/>
                                        <p:tgtEl>
                                          <p:spTgt spid="78"/>
                                        </p:tgtEl>
                                        <p:attrNameLst>
                                          <p:attrName>ppt_x</p:attrName>
                                        </p:attrNameLst>
                                      </p:cBhvr>
                                      <p:tavLst>
                                        <p:tav tm="0">
                                          <p:val>
                                            <p:strVal val="1+#ppt_w/2"/>
                                          </p:val>
                                        </p:tav>
                                        <p:tav tm="100000">
                                          <p:val>
                                            <p:strVal val="#ppt_x"/>
                                          </p:val>
                                        </p:tav>
                                      </p:tavLst>
                                    </p:anim>
                                    <p:anim calcmode="lin" valueType="num">
                                      <p:cBhvr>
                                        <p:cTn id="12" dur="500" fill="hold"/>
                                        <p:tgtEl>
                                          <p:spTgt spid="78"/>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nodeType="afterEffect" presetClass="entr" presetSubtype="2" presetID="2" grpId="3" fill="hold">
                                  <p:stCondLst>
                                    <p:cond delay="0"/>
                                  </p:stCondLst>
                                  <p:iterate type="el" backwards="0">
                                    <p:tmAbs val="0"/>
                                  </p:iterate>
                                  <p:childTnLst>
                                    <p:set>
                                      <p:cBhvr>
                                        <p:cTn id="15" fill="hold"/>
                                        <p:tgtEl>
                                          <p:spTgt spid="79"/>
                                        </p:tgtEl>
                                        <p:attrNameLst>
                                          <p:attrName>style.visibility</p:attrName>
                                        </p:attrNameLst>
                                      </p:cBhvr>
                                      <p:to>
                                        <p:strVal val="visible"/>
                                      </p:to>
                                    </p:set>
                                    <p:anim calcmode="lin" valueType="num">
                                      <p:cBhvr>
                                        <p:cTn id="16" dur="500" fill="hold"/>
                                        <p:tgtEl>
                                          <p:spTgt spid="79"/>
                                        </p:tgtEl>
                                        <p:attrNameLst>
                                          <p:attrName>ppt_x</p:attrName>
                                        </p:attrNameLst>
                                      </p:cBhvr>
                                      <p:tavLst>
                                        <p:tav tm="0">
                                          <p:val>
                                            <p:strVal val="1+#ppt_w/2"/>
                                          </p:val>
                                        </p:tav>
                                        <p:tav tm="100000">
                                          <p:val>
                                            <p:strVal val="#ppt_x"/>
                                          </p:val>
                                        </p:tav>
                                      </p:tavLst>
                                    </p:anim>
                                    <p:anim calcmode="lin" valueType="num">
                                      <p:cBhvr>
                                        <p:cTn id="17"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1"/>
      <p:bldP build="whole" bldLvl="1" animBg="1" rev="0" advAuto="0" spid="78" grpId="2"/>
      <p:bldP build="whole" bldLvl="1" animBg="1" rev="0" advAuto="0" spid="79"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C39A95"/>
            </a:gs>
            <a:gs pos="50000">
              <a:srgbClr val="D9C2BF"/>
            </a:gs>
            <a:gs pos="100000">
              <a:srgbClr val="ECE1E0"/>
            </a:gs>
          </a:gsLst>
          <a:lin ang="5400000" scaled="0"/>
        </a:gradFill>
      </p:bgPr>
    </p:bg>
    <p:spTree>
      <p:nvGrpSpPr>
        <p:cNvPr id="1" name=""/>
        <p:cNvGrpSpPr/>
        <p:nvPr/>
      </p:nvGrpSpPr>
      <p:grpSpPr>
        <a:xfrm>
          <a:off x="0" y="0"/>
          <a:ext cx="0" cy="0"/>
          <a:chOff x="0" y="0"/>
          <a:chExt cx="0" cy="0"/>
        </a:xfrm>
      </p:grpSpPr>
      <p:sp>
        <p:nvSpPr>
          <p:cNvPr id="86" name="Shape 86"/>
          <p:cNvSpPr/>
          <p:nvPr/>
        </p:nvSpPr>
        <p:spPr>
          <a:xfrm>
            <a:off x="685799" y="685800"/>
            <a:ext cx="2899630"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a:solidFill>
                  <a:srgbClr val="FFFF00"/>
                </a:solidFill>
                <a:latin typeface="Arial"/>
                <a:ea typeface="Arial"/>
                <a:cs typeface="Arial"/>
                <a:sym typeface="Arial"/>
              </a:defRPr>
            </a:lvl1pPr>
          </a:lstStyle>
          <a:p>
            <a:pPr lvl="0">
              <a:defRPr sz="1800">
                <a:solidFill>
                  <a:srgbClr val="000000"/>
                </a:solidFill>
              </a:defRPr>
            </a:pPr>
            <a:r>
              <a:rPr sz="4000">
                <a:solidFill>
                  <a:srgbClr val="FFFF00"/>
                </a:solidFill>
              </a:rPr>
              <a:t>Consultative</a:t>
            </a:r>
          </a:p>
        </p:txBody>
      </p:sp>
      <p:sp>
        <p:nvSpPr>
          <p:cNvPr id="87" name="Shape 87"/>
          <p:cNvSpPr/>
          <p:nvPr/>
        </p:nvSpPr>
        <p:spPr>
          <a:xfrm>
            <a:off x="481405" y="1627359"/>
            <a:ext cx="5005787" cy="8840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solidFill>
                  <a:srgbClr val="873624"/>
                </a:solidFill>
                <a:latin typeface="Arial"/>
                <a:ea typeface="Arial"/>
                <a:cs typeface="Arial"/>
                <a:sym typeface="Arial"/>
              </a:rPr>
              <a:t>Formal register when used in conversation.</a:t>
            </a:r>
            <a:endParaRPr b="1">
              <a:solidFill>
                <a:srgbClr val="873624"/>
              </a:solidFill>
              <a:latin typeface="Arial"/>
              <a:ea typeface="Arial"/>
              <a:cs typeface="Arial"/>
              <a:sym typeface="Arial"/>
            </a:endParaRPr>
          </a:p>
          <a:p>
            <a:pPr lvl="0"/>
            <a:r>
              <a:rPr b="1">
                <a:solidFill>
                  <a:srgbClr val="873624"/>
                </a:solidFill>
                <a:latin typeface="Arial"/>
                <a:ea typeface="Arial"/>
                <a:cs typeface="Arial"/>
                <a:sym typeface="Arial"/>
              </a:rPr>
              <a:t>Discourse pattern not quite as direct as</a:t>
            </a:r>
            <a:endParaRPr b="1">
              <a:solidFill>
                <a:srgbClr val="873624"/>
              </a:solidFill>
              <a:latin typeface="Arial"/>
              <a:ea typeface="Arial"/>
              <a:cs typeface="Arial"/>
              <a:sym typeface="Arial"/>
            </a:endParaRPr>
          </a:p>
          <a:p>
            <a:pPr lvl="0"/>
            <a:r>
              <a:rPr b="1">
                <a:solidFill>
                  <a:srgbClr val="873624"/>
                </a:solidFill>
                <a:latin typeface="Arial"/>
                <a:ea typeface="Arial"/>
                <a:cs typeface="Arial"/>
                <a:sym typeface="Arial"/>
              </a:rPr>
              <a:t>formal register. </a:t>
            </a:r>
          </a:p>
        </p:txBody>
      </p:sp>
      <p:sp>
        <p:nvSpPr>
          <p:cNvPr id="88" name="Shape 88"/>
          <p:cNvSpPr/>
          <p:nvPr/>
        </p:nvSpPr>
        <p:spPr>
          <a:xfrm>
            <a:off x="5867399" y="1677877"/>
            <a:ext cx="1770024" cy="646321"/>
          </a:xfrm>
          <a:prstGeom prst="rect">
            <a:avLst/>
          </a:prstGeom>
          <a:ln w="12700">
            <a:miter lim="400000"/>
          </a:ln>
          <a:effectLst>
            <a:outerShdw sx="100000" sy="100000" kx="0" ky="0" algn="b" rotWithShape="0" blurRad="12700" dist="35921" dir="2700000">
              <a:srgbClr val="000000"/>
            </a:outerShdw>
          </a:effectLst>
          <a:extLst>
            <a:ext uri="{C572A759-6A51-4108-AA02-DFA0A04FC94B}">
              <ma14:wrappingTextBoxFlag xmlns:ma14="http://schemas.microsoft.com/office/mac/drawingml/2011/main" val="1"/>
            </a:ext>
          </a:extLst>
        </p:spPr>
        <p:txBody>
          <a:bodyPr wrap="none" lIns="0" tIns="0" rIns="0" bIns="0">
            <a:spAutoFit/>
          </a:bodyPr>
          <a:lstStyle>
            <a:lvl1pPr>
              <a:defRPr b="1" sz="4000">
                <a:solidFill>
                  <a:srgbClr val="FFCC99"/>
                </a:solidFill>
                <a:latin typeface="Arial"/>
                <a:ea typeface="Arial"/>
                <a:cs typeface="Arial"/>
                <a:sym typeface="Arial"/>
              </a:defRPr>
            </a:lvl1pPr>
          </a:lstStyle>
          <a:p>
            <a:pPr lvl="0">
              <a:defRPr b="0" sz="1800">
                <a:solidFill>
                  <a:srgbClr val="000000"/>
                </a:solidFill>
              </a:defRPr>
            </a:pPr>
            <a:r>
              <a:rPr b="1" sz="4000">
                <a:solidFill>
                  <a:srgbClr val="FFCC99"/>
                </a:solidFill>
              </a:rPr>
              <a:t>Casual</a:t>
            </a:r>
          </a:p>
        </p:txBody>
      </p:sp>
      <p:sp>
        <p:nvSpPr>
          <p:cNvPr id="89" name="Shape 89"/>
          <p:cNvSpPr/>
          <p:nvPr/>
        </p:nvSpPr>
        <p:spPr>
          <a:xfrm>
            <a:off x="4392612" y="2379552"/>
            <a:ext cx="4614014" cy="2529841"/>
          </a:xfrm>
          <a:prstGeom prst="rect">
            <a:avLst/>
          </a:prstGeom>
          <a:ln w="12700">
            <a:miter lim="400000"/>
          </a:ln>
          <a:effectLst>
            <a:outerShdw sx="100000" sy="100000" kx="0" ky="0" algn="b" rotWithShape="0" blurRad="12700" dist="35921" dir="27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algn="r"/>
            <a:r>
              <a:rPr b="1" sz="2000">
                <a:solidFill>
                  <a:srgbClr val="F35839"/>
                </a:solidFill>
                <a:latin typeface="Tahoma"/>
                <a:ea typeface="Tahoma"/>
                <a:cs typeface="Tahoma"/>
                <a:sym typeface="Tahoma"/>
              </a:rPr>
              <a:t>Language between friends and is </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characterized by a 400- to 800-</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word vocabulary. Word choice</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general and not specific. </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Conversation dependent upon non-</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verbal assists. Sentence syntax often</a:t>
            </a:r>
            <a:endParaRPr b="1" sz="2000">
              <a:solidFill>
                <a:srgbClr val="F35839"/>
              </a:solidFill>
              <a:latin typeface="Tahoma"/>
              <a:ea typeface="Tahoma"/>
              <a:cs typeface="Tahoma"/>
              <a:sym typeface="Tahoma"/>
            </a:endParaRPr>
          </a:p>
          <a:p>
            <a:pPr lvl="0" algn="r"/>
            <a:r>
              <a:rPr b="1" sz="2000">
                <a:solidFill>
                  <a:srgbClr val="F35839"/>
                </a:solidFill>
                <a:latin typeface="Tahoma"/>
                <a:ea typeface="Tahoma"/>
                <a:cs typeface="Tahoma"/>
                <a:sym typeface="Tahoma"/>
              </a:rPr>
              <a:t>incomplete.</a:t>
            </a:r>
          </a:p>
        </p:txBody>
      </p:sp>
      <p:sp>
        <p:nvSpPr>
          <p:cNvPr id="90" name="Shape 90"/>
          <p:cNvSpPr/>
          <p:nvPr/>
        </p:nvSpPr>
        <p:spPr>
          <a:xfrm>
            <a:off x="338924" y="4064906"/>
            <a:ext cx="4038601"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latin typeface="Arial"/>
                <a:ea typeface="Arial"/>
                <a:cs typeface="Arial"/>
                <a:sym typeface="Arial"/>
              </a:rPr>
              <a:t>Language between lovers or twins.</a:t>
            </a:r>
            <a:endParaRPr b="1">
              <a:latin typeface="Arial"/>
              <a:ea typeface="Arial"/>
              <a:cs typeface="Arial"/>
              <a:sym typeface="Arial"/>
            </a:endParaRPr>
          </a:p>
          <a:p>
            <a:pPr lvl="0"/>
            <a:r>
              <a:rPr b="1">
                <a:latin typeface="Arial"/>
                <a:ea typeface="Arial"/>
                <a:cs typeface="Arial"/>
                <a:sym typeface="Arial"/>
              </a:rPr>
              <a:t>Language of sexual harassment</a:t>
            </a:r>
            <a:r>
              <a:rPr b="1">
                <a:solidFill>
                  <a:srgbClr val="FFCC99"/>
                </a:solidFill>
                <a:latin typeface="Arial"/>
                <a:ea typeface="Arial"/>
                <a:cs typeface="Arial"/>
                <a:sym typeface="Arial"/>
              </a:rPr>
              <a:t>.</a:t>
            </a:r>
          </a:p>
        </p:txBody>
      </p:sp>
      <p:sp>
        <p:nvSpPr>
          <p:cNvPr id="91" name="Shape 91"/>
          <p:cNvSpPr/>
          <p:nvPr/>
        </p:nvSpPr>
        <p:spPr>
          <a:xfrm>
            <a:off x="372873" y="3277242"/>
            <a:ext cx="1911163" cy="64632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a:solidFill>
                  <a:srgbClr val="FF0066"/>
                </a:solidFill>
                <a:latin typeface="Arial"/>
                <a:ea typeface="Arial"/>
                <a:cs typeface="Arial"/>
                <a:sym typeface="Arial"/>
              </a:defRPr>
            </a:lvl1pPr>
          </a:lstStyle>
          <a:p>
            <a:pPr lvl="0">
              <a:defRPr sz="1800">
                <a:solidFill>
                  <a:srgbClr val="000000"/>
                </a:solidFill>
              </a:defRPr>
            </a:pPr>
            <a:r>
              <a:rPr sz="4000">
                <a:solidFill>
                  <a:srgbClr val="FF0066"/>
                </a:solidFill>
              </a:rPr>
              <a:t>Intimate</a:t>
            </a:r>
          </a:p>
        </p:txBody>
      </p:sp>
      <p:sp>
        <p:nvSpPr>
          <p:cNvPr id="92" name="Shape 92"/>
          <p:cNvSpPr/>
          <p:nvPr/>
        </p:nvSpPr>
        <p:spPr>
          <a:xfrm>
            <a:off x="487442" y="5562600"/>
            <a:ext cx="7900593" cy="8818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You can go up or down one register in a conversation, and it’s socially acceptable.  But if you go up or down two registers or more, people often are offended.</a:t>
            </a:r>
          </a:p>
        </p:txBody>
      </p:sp>
    </p:spTree>
  </p:cSld>
  <p:clrMapOvr>
    <a:masterClrMapping/>
  </p:clrMapOvr>
  <p:transition spd="slow" advClick="1">
    <p:cover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0-#ppt_w/2"/>
                                          </p:val>
                                        </p:tav>
                                        <p:tav tm="100000">
                                          <p:val>
                                            <p:strVal val="#ppt_x"/>
                                          </p:val>
                                        </p:tav>
                                      </p:tavLst>
                                    </p:anim>
                                    <p:anim calcmode="lin" valueType="num">
                                      <p:cBhvr>
                                        <p:cTn id="8" dur="50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nodeType="afterEffect" presetClass="entr" presetSubtype="8" presetID="2" grpId="2" fill="hold">
                                  <p:stCondLst>
                                    <p:cond delay="0"/>
                                  </p:stCondLst>
                                  <p:iterate type="el" backwards="0">
                                    <p:tmAbs val="0"/>
                                  </p:iterate>
                                  <p:childTnLst>
                                    <p:set>
                                      <p:cBhvr>
                                        <p:cTn id="11" fill="hold"/>
                                        <p:tgtEl>
                                          <p:spTgt spid="87"/>
                                        </p:tgtEl>
                                        <p:attrNameLst>
                                          <p:attrName>style.visibility</p:attrName>
                                        </p:attrNameLst>
                                      </p:cBhvr>
                                      <p:to>
                                        <p:strVal val="visible"/>
                                      </p:to>
                                    </p:set>
                                    <p:anim calcmode="lin" valueType="num">
                                      <p:cBhvr>
                                        <p:cTn id="12" dur="500" fill="hold"/>
                                        <p:tgtEl>
                                          <p:spTgt spid="87"/>
                                        </p:tgtEl>
                                        <p:attrNameLst>
                                          <p:attrName>ppt_x</p:attrName>
                                        </p:attrNameLst>
                                      </p:cBhvr>
                                      <p:tavLst>
                                        <p:tav tm="0">
                                          <p:val>
                                            <p:strVal val="0-#ppt_w/2"/>
                                          </p:val>
                                        </p:tav>
                                        <p:tav tm="100000">
                                          <p:val>
                                            <p:strVal val="#ppt_x"/>
                                          </p:val>
                                        </p:tav>
                                      </p:tavLst>
                                    </p:anim>
                                    <p:anim calcmode="lin" valueType="num">
                                      <p:cBhvr>
                                        <p:cTn id="13" dur="500" fill="hold"/>
                                        <p:tgtEl>
                                          <p:spTgt spid="8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nodeType="afterEffect" presetClass="entr" presetSubtype="0" presetID="10" grpId="3" fill="hold">
                                  <p:stCondLst>
                                    <p:cond delay="0"/>
                                  </p:stCondLst>
                                  <p:iterate type="el" backwards="0">
                                    <p:tmAbs val="0"/>
                                  </p:iterate>
                                  <p:childTnLst>
                                    <p:set>
                                      <p:cBhvr>
                                        <p:cTn id="16" fill="hold"/>
                                        <p:tgtEl>
                                          <p:spTgt spid="88"/>
                                        </p:tgtEl>
                                        <p:attrNameLst>
                                          <p:attrName>style.visibility</p:attrName>
                                        </p:attrNameLst>
                                      </p:cBhvr>
                                      <p:to>
                                        <p:strVal val="visible"/>
                                      </p:to>
                                    </p:set>
                                    <p:animEffect filter="fade" transition="in">
                                      <p:cBhvr>
                                        <p:cTn id="17" dur="500"/>
                                        <p:tgtEl>
                                          <p:spTgt spid="88"/>
                                        </p:tgtEl>
                                      </p:cBhvr>
                                    </p:animEffect>
                                  </p:childTnLst>
                                </p:cTn>
                              </p:par>
                            </p:childTnLst>
                          </p:cTn>
                        </p:par>
                        <p:par>
                          <p:cTn id="18" fill="hold">
                            <p:stCondLst>
                              <p:cond delay="1500"/>
                            </p:stCondLst>
                            <p:childTnLst>
                              <p:par>
                                <p:cTn id="19" nodeType="afterEffect" presetClass="entr" presetSubtype="8" presetID="2" grpId="4" fill="hold">
                                  <p:stCondLst>
                                    <p:cond delay="0"/>
                                  </p:stCondLst>
                                  <p:iterate type="el" backwards="0">
                                    <p:tmAbs val="0"/>
                                  </p:iterate>
                                  <p:childTnLst>
                                    <p:set>
                                      <p:cBhvr>
                                        <p:cTn id="20" fill="hold"/>
                                        <p:tgtEl>
                                          <p:spTgt spid="89"/>
                                        </p:tgtEl>
                                        <p:attrNameLst>
                                          <p:attrName>style.visibility</p:attrName>
                                        </p:attrNameLst>
                                      </p:cBhvr>
                                      <p:to>
                                        <p:strVal val="visible"/>
                                      </p:to>
                                    </p:set>
                                    <p:anim calcmode="lin" valueType="num">
                                      <p:cBhvr>
                                        <p:cTn id="21" dur="500" fill="hold"/>
                                        <p:tgtEl>
                                          <p:spTgt spid="89"/>
                                        </p:tgtEl>
                                        <p:attrNameLst>
                                          <p:attrName>ppt_x</p:attrName>
                                        </p:attrNameLst>
                                      </p:cBhvr>
                                      <p:tavLst>
                                        <p:tav tm="0">
                                          <p:val>
                                            <p:strVal val="0-#ppt_w/2"/>
                                          </p:val>
                                        </p:tav>
                                        <p:tav tm="100000">
                                          <p:val>
                                            <p:strVal val="#ppt_x"/>
                                          </p:val>
                                        </p:tav>
                                      </p:tavLst>
                                    </p:anim>
                                    <p:anim calcmode="lin" valueType="num">
                                      <p:cBhvr>
                                        <p:cTn id="22" dur="500" fill="hold"/>
                                        <p:tgtEl>
                                          <p:spTgt spid="8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nodeType="afterEffect" presetClass="entr" presetSubtype="2" presetID="2" grpId="5" fill="hold">
                                  <p:stCondLst>
                                    <p:cond delay="0"/>
                                  </p:stCondLst>
                                  <p:iterate type="el" backwards="0">
                                    <p:tmAbs val="0"/>
                                  </p:iterate>
                                  <p:childTnLst>
                                    <p:set>
                                      <p:cBhvr>
                                        <p:cTn id="25" fill="hold"/>
                                        <p:tgtEl>
                                          <p:spTgt spid="90"/>
                                        </p:tgtEl>
                                        <p:attrNameLst>
                                          <p:attrName>style.visibility</p:attrName>
                                        </p:attrNameLst>
                                      </p:cBhvr>
                                      <p:to>
                                        <p:strVal val="visible"/>
                                      </p:to>
                                    </p:set>
                                    <p:anim calcmode="lin" valueType="num">
                                      <p:cBhvr>
                                        <p:cTn id="26" dur="500" fill="hold"/>
                                        <p:tgtEl>
                                          <p:spTgt spid="90"/>
                                        </p:tgtEl>
                                        <p:attrNameLst>
                                          <p:attrName>ppt_x</p:attrName>
                                        </p:attrNameLst>
                                      </p:cBhvr>
                                      <p:tavLst>
                                        <p:tav tm="0">
                                          <p:val>
                                            <p:strVal val="1+#ppt_w/2"/>
                                          </p:val>
                                        </p:tav>
                                        <p:tav tm="100000">
                                          <p:val>
                                            <p:strVal val="#ppt_x"/>
                                          </p:val>
                                        </p:tav>
                                      </p:tavLst>
                                    </p:anim>
                                    <p:anim calcmode="lin" valueType="num">
                                      <p:cBhvr>
                                        <p:cTn id="27" dur="500" fill="hold"/>
                                        <p:tgtEl>
                                          <p:spTgt spid="9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nodeType="afterEffect" presetClass="entr" presetSubtype="1" presetID="17" grpId="6" fill="hold">
                                  <p:stCondLst>
                                    <p:cond delay="0"/>
                                  </p:stCondLst>
                                  <p:iterate type="el" backwards="0">
                                    <p:tmAbs val="0"/>
                                  </p:iterate>
                                  <p:childTnLst>
                                    <p:set>
                                      <p:cBhvr>
                                        <p:cTn id="30" fill="hold"/>
                                        <p:tgtEl>
                                          <p:spTgt spid="91"/>
                                        </p:tgtEl>
                                        <p:attrNameLst>
                                          <p:attrName>style.visibility</p:attrName>
                                        </p:attrNameLst>
                                      </p:cBhvr>
                                      <p:to>
                                        <p:strVal val="visible"/>
                                      </p:to>
                                    </p:set>
                                    <p:anim calcmode="lin" valueType="num">
                                      <p:cBhvr>
                                        <p:cTn id="31" dur="500" fill="hold"/>
                                        <p:tgtEl>
                                          <p:spTgt spid="91"/>
                                        </p:tgtEl>
                                        <p:attrNameLst>
                                          <p:attrName>ppt_x</p:attrName>
                                        </p:attrNameLst>
                                      </p:cBhvr>
                                      <p:tavLst>
                                        <p:tav tm="0">
                                          <p:val>
                                            <p:strVal val="#ppt_x"/>
                                          </p:val>
                                        </p:tav>
                                        <p:tav tm="100000">
                                          <p:val>
                                            <p:strVal val="#ppt_x"/>
                                          </p:val>
                                        </p:tav>
                                      </p:tavLst>
                                    </p:anim>
                                    <p:anim calcmode="lin" valueType="num">
                                      <p:cBhvr>
                                        <p:cTn id="32" dur="500" fill="hold"/>
                                        <p:tgtEl>
                                          <p:spTgt spid="91"/>
                                        </p:tgtEl>
                                        <p:attrNameLst>
                                          <p:attrName>ppt_y</p:attrName>
                                        </p:attrNameLst>
                                      </p:cBhvr>
                                      <p:tavLst>
                                        <p:tav tm="0">
                                          <p:val>
                                            <p:strVal val="#ppt_y-#ppt_h/2"/>
                                          </p:val>
                                        </p:tav>
                                        <p:tav tm="100000">
                                          <p:val>
                                            <p:strVal val="#ppt_y"/>
                                          </p:val>
                                        </p:tav>
                                      </p:tavLst>
                                    </p:anim>
                                    <p:anim calcmode="lin" valueType="num">
                                      <p:cBhvr>
                                        <p:cTn id="33" dur="500" fill="hold"/>
                                        <p:tgtEl>
                                          <p:spTgt spid="91"/>
                                        </p:tgtEl>
                                        <p:attrNameLst>
                                          <p:attrName>ppt_w</p:attrName>
                                        </p:attrNameLst>
                                      </p:cBhvr>
                                      <p:tavLst>
                                        <p:tav tm="0">
                                          <p:val>
                                            <p:strVal val="#ppt_w"/>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2"/>
      <p:bldP build="whole" bldLvl="1" animBg="1" rev="0" advAuto="0" spid="86" grpId="1"/>
      <p:bldP build="whole" bldLvl="1" animBg="1" rev="0" advAuto="0" spid="91" grpId="6"/>
      <p:bldP build="whole" bldLvl="1" animBg="1" rev="0" advAuto="0" spid="89" grpId="4"/>
      <p:bldP build="whole" bldLvl="1" animBg="1" rev="0" advAuto="0" spid="90" grpId="5"/>
      <p:bldP build="whole" bldLvl="1" animBg="1" rev="0" advAuto="0" spid="88"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rot="360000">
            <a:off x="3339808" y="3015792"/>
            <a:ext cx="4847040" cy="1599723"/>
          </a:xfrm>
          <a:prstGeom prst="rect">
            <a:avLst/>
          </a:prstGeom>
        </p:spPr>
        <p:txBody>
          <a:bodyPr lIns="0" tIns="0" rIns="0" bIns="0">
            <a:normAutofit fontScale="100000" lnSpcReduction="0"/>
          </a:bodyPr>
          <a:lstStyle/>
          <a:p>
            <a:pPr lvl="0">
              <a:defRPr sz="1800">
                <a:solidFill>
                  <a:srgbClr val="000000"/>
                </a:solidFill>
                <a:effectLst/>
              </a:defRPr>
            </a:pPr>
            <a:r>
              <a:rPr sz="4800">
                <a:solidFill>
                  <a:srgbClr val="000100"/>
                </a:solidFill>
                <a:effectLst>
                  <a:outerShdw sx="100000" sy="100000" kx="0" ky="0" algn="b" rotWithShape="0" blurRad="63500" dist="0" dir="0">
                    <a:srgbClr val="FFFFFF">
                      <a:alpha val="40000"/>
                    </a:srgbClr>
                  </a:outerShdw>
                </a:effectLst>
              </a:rPr>
              <a:t>Frayer Model</a:t>
            </a:r>
          </a:p>
        </p:txBody>
      </p:sp>
      <p:sp>
        <p:nvSpPr>
          <p:cNvPr id="97" name="Shape 97"/>
          <p:cNvSpPr/>
          <p:nvPr>
            <p:ph type="body" idx="1"/>
          </p:nvPr>
        </p:nvSpPr>
        <p:spPr>
          <a:xfrm rot="360000">
            <a:off x="3200499" y="4766916"/>
            <a:ext cx="4836457" cy="1040846"/>
          </a:xfrm>
          <a:prstGeom prst="rect">
            <a:avLst/>
          </a:prstGeom>
        </p:spPr>
        <p:txBody>
          <a:bodyPr/>
          <a:lstStyle/>
          <a:p>
            <a:pPr lvl="0">
              <a:defRPr>
                <a:solidFill>
                  <a:srgbClr val="000000"/>
                </a:solidFill>
              </a:defRPr>
            </a:pPr>
            <a:endParaRPr>
              <a:solidFill>
                <a:srgbClr val="000100"/>
              </a:solidFill>
            </a:endParaRPr>
          </a:p>
          <a:p>
            <a:pPr lvl="0">
              <a:defRPr>
                <a:solidFill>
                  <a:srgbClr val="000000"/>
                </a:solidFill>
              </a:defRPr>
            </a:pPr>
            <a:r>
              <a:rPr>
                <a:solidFill>
                  <a:srgbClr val="000100"/>
                </a:solidFill>
              </a:rPr>
              <a:t>Vocabulary Graphic Organizer</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nvSpPr>
        <p:spPr>
          <a:xfrm>
            <a:off x="1219200" y="838199"/>
            <a:ext cx="6096000" cy="4285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4000"/>
              <a:t>Background</a:t>
            </a:r>
            <a:endParaRPr b="1" sz="4000"/>
          </a:p>
          <a:p>
            <a:pPr lvl="0"/>
            <a:endParaRPr b="1" sz="4000"/>
          </a:p>
          <a:p>
            <a:pPr lvl="0"/>
            <a:r>
              <a:rPr sz="2000"/>
              <a:t>The Frayer Model is a strategy that uses a graphic organizer for vocabulary building. </a:t>
            </a:r>
            <a:endParaRPr sz="2000"/>
          </a:p>
          <a:p>
            <a:pPr lvl="0"/>
            <a:endParaRPr sz="2000"/>
          </a:p>
          <a:p>
            <a:pPr lvl="0">
              <a:buSzPct val="100000"/>
              <a:buFont typeface="Arial"/>
              <a:buChar char="•"/>
            </a:pPr>
            <a:r>
              <a:t>This technique requires students to:</a:t>
            </a:r>
          </a:p>
          <a:p>
            <a:pPr lvl="0"/>
          </a:p>
          <a:p>
            <a:pPr lvl="1" marL="457200" indent="0">
              <a:buSzPct val="100000"/>
              <a:buFont typeface="Arial"/>
              <a:buChar char="•"/>
            </a:pPr>
            <a:r>
              <a:t> (1) define the target vocabulary words or concepts</a:t>
            </a:r>
          </a:p>
          <a:p>
            <a:pPr lvl="1" marL="457200" indent="0">
              <a:buSzPct val="100000"/>
              <a:buFont typeface="Arial"/>
              <a:buChar char="•"/>
            </a:pPr>
            <a:r>
              <a:t> (2) apply this information by generating examples and non-examples. </a:t>
            </a:r>
          </a:p>
          <a:p>
            <a:pPr lvl="0"/>
          </a:p>
          <a:p>
            <a:pPr lvl="0">
              <a:buSzPct val="100000"/>
              <a:buFont typeface="Arial"/>
              <a:buChar char="•"/>
            </a:pPr>
            <a:r>
              <a:t>This information is placed on a chart that is divided into four sections to provide a visual representation for students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image10.pdf"/>
          <p:cNvPicPr/>
          <p:nvPr/>
        </p:nvPicPr>
        <p:blipFill>
          <a:blip r:embed="rId3">
            <a:extLst/>
          </a:blip>
          <a:stretch>
            <a:fillRect/>
          </a:stretch>
        </p:blipFill>
        <p:spPr>
          <a:xfrm>
            <a:off x="-104775" y="0"/>
            <a:ext cx="9353550" cy="702945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1295400" y="2895600"/>
            <a:ext cx="1371600" cy="1704975"/>
          </a:xfrm>
          <a:prstGeom prst="rect">
            <a:avLst/>
          </a:prstGeom>
          <a:solidFill>
            <a:srgbClr val="FFFFFF"/>
          </a:solidFill>
          <a:ln w="28575">
            <a:solidFill/>
            <a:miter/>
          </a:ln>
        </p:spPr>
        <p:txBody>
          <a:bodyPr lIns="0" tIns="0" rIns="0" bIns="0"/>
          <a:lstStyle/>
          <a:p>
            <a:pPr lvl="0"/>
          </a:p>
        </p:txBody>
      </p:sp>
      <p:sp>
        <p:nvSpPr>
          <p:cNvPr id="110" name="Shape 110"/>
          <p:cNvSpPr/>
          <p:nvPr/>
        </p:nvSpPr>
        <p:spPr>
          <a:xfrm>
            <a:off x="1295400" y="3733800"/>
            <a:ext cx="1371601" cy="0"/>
          </a:xfrm>
          <a:prstGeom prst="line">
            <a:avLst/>
          </a:prstGeom>
          <a:ln>
            <a:solidFill/>
            <a:prstDash val="dash"/>
            <a:round/>
          </a:ln>
        </p:spPr>
        <p:txBody>
          <a:bodyPr lIns="0" tIns="0" rIns="0" bIns="0"/>
          <a:lstStyle/>
          <a:p>
            <a:pPr lvl="0" defTabSz="457200">
              <a:defRPr sz="1200">
                <a:latin typeface="+mn-lt"/>
                <a:ea typeface="+mn-ea"/>
                <a:cs typeface="+mn-cs"/>
                <a:sym typeface="Helvetica"/>
              </a:defRPr>
            </a:pPr>
          </a:p>
        </p:txBody>
      </p:sp>
      <p:grpSp>
        <p:nvGrpSpPr>
          <p:cNvPr id="114" name="Group 114"/>
          <p:cNvGrpSpPr/>
          <p:nvPr/>
        </p:nvGrpSpPr>
        <p:grpSpPr>
          <a:xfrm>
            <a:off x="2895599" y="3352799"/>
            <a:ext cx="295341" cy="821424"/>
            <a:chOff x="0" y="0"/>
            <a:chExt cx="295339" cy="821422"/>
          </a:xfrm>
        </p:grpSpPr>
        <p:sp>
          <p:nvSpPr>
            <p:cNvPr id="111" name="Shape 111"/>
            <p:cNvSpPr/>
            <p:nvPr/>
          </p:nvSpPr>
          <p:spPr>
            <a:xfrm>
              <a:off x="0" y="0"/>
              <a:ext cx="295340" cy="821423"/>
            </a:xfrm>
            <a:custGeom>
              <a:avLst/>
              <a:gdLst/>
              <a:ahLst/>
              <a:cxnLst>
                <a:cxn ang="0">
                  <a:pos x="wd2" y="hd2"/>
                </a:cxn>
                <a:cxn ang="5400000">
                  <a:pos x="wd2" y="hd2"/>
                </a:cxn>
                <a:cxn ang="10800000">
                  <a:pos x="wd2" y="hd2"/>
                </a:cxn>
                <a:cxn ang="16200000">
                  <a:pos x="wd2" y="hd2"/>
                </a:cxn>
              </a:cxnLst>
              <a:rect l="0" t="0" r="r" b="b"/>
              <a:pathLst>
                <a:path w="19454" h="21600" fill="norm" stroke="1" extrusionOk="0">
                  <a:moveTo>
                    <a:pt x="0" y="17633"/>
                  </a:moveTo>
                  <a:lnTo>
                    <a:pt x="6483" y="12784"/>
                  </a:lnTo>
                  <a:lnTo>
                    <a:pt x="6483" y="14988"/>
                  </a:lnTo>
                  <a:lnTo>
                    <a:pt x="6483" y="14988"/>
                  </a:lnTo>
                  <a:cubicBezTo>
                    <a:pt x="12345" y="14166"/>
                    <a:pt x="16863" y="12282"/>
                    <a:pt x="18639" y="9919"/>
                  </a:cubicBezTo>
                  <a:lnTo>
                    <a:pt x="18639" y="9919"/>
                  </a:lnTo>
                  <a:cubicBezTo>
                    <a:pt x="21600" y="13858"/>
                    <a:pt x="16254" y="18026"/>
                    <a:pt x="6483" y="19396"/>
                  </a:cubicBezTo>
                  <a:lnTo>
                    <a:pt x="6483" y="21600"/>
                  </a:lnTo>
                  <a:close/>
                  <a:moveTo>
                    <a:pt x="19450" y="12123"/>
                  </a:moveTo>
                  <a:cubicBezTo>
                    <a:pt x="19450" y="7862"/>
                    <a:pt x="10742" y="4408"/>
                    <a:pt x="0" y="4408"/>
                  </a:cubicBezTo>
                  <a:lnTo>
                    <a:pt x="0" y="0"/>
                  </a:lnTo>
                  <a:lnTo>
                    <a:pt x="0" y="0"/>
                  </a:lnTo>
                  <a:cubicBezTo>
                    <a:pt x="10742" y="0"/>
                    <a:pt x="19450" y="3454"/>
                    <a:pt x="19450" y="7714"/>
                  </a:cubicBez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112" name="Shape 112"/>
            <p:cNvSpPr/>
            <p:nvPr/>
          </p:nvSpPr>
          <p:spPr>
            <a:xfrm>
              <a:off x="0" y="0"/>
              <a:ext cx="295276" cy="461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009"/>
                    <a:pt x="11929" y="7855"/>
                    <a:pt x="0" y="7855"/>
                  </a:cubicBezTo>
                  <a:lnTo>
                    <a:pt x="0" y="0"/>
                  </a:ln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p>
          </p:txBody>
        </p:sp>
        <p:sp>
          <p:nvSpPr>
            <p:cNvPr id="113" name="Shape 113"/>
            <p:cNvSpPr/>
            <p:nvPr/>
          </p:nvSpPr>
          <p:spPr>
            <a:xfrm>
              <a:off x="0" y="0"/>
              <a:ext cx="295276" cy="82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23"/>
                  </a:moveTo>
                  <a:cubicBezTo>
                    <a:pt x="21600" y="7862"/>
                    <a:pt x="11929" y="4408"/>
                    <a:pt x="0" y="4408"/>
                  </a:cubicBezTo>
                  <a:lnTo>
                    <a:pt x="0" y="0"/>
                  </a:ln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lnTo>
                    <a:pt x="7200" y="14988"/>
                  </a:lnTo>
                  <a:cubicBezTo>
                    <a:pt x="13710" y="14166"/>
                    <a:pt x="18727" y="12282"/>
                    <a:pt x="20700" y="9919"/>
                  </a:cubicBezTo>
                </a:path>
              </a:pathLst>
            </a:custGeom>
            <a:noFill/>
            <a:ln w="9525" cap="flat">
              <a:solidFill>
                <a:srgbClr val="000000"/>
              </a:solidFill>
              <a:prstDash val="solid"/>
              <a:miter lim="800000"/>
            </a:ln>
            <a:effectLst/>
          </p:spPr>
          <p:txBody>
            <a:bodyPr wrap="square" lIns="0" tIns="0" rIns="0" bIns="0" numCol="1" anchor="t">
              <a:noAutofit/>
            </a:bodyPr>
            <a:lstStyle/>
            <a:p>
              <a:pPr lvl="0"/>
            </a:p>
          </p:txBody>
        </p:sp>
      </p:grpSp>
      <p:sp>
        <p:nvSpPr>
          <p:cNvPr id="115" name="Shape 115"/>
          <p:cNvSpPr/>
          <p:nvPr/>
        </p:nvSpPr>
        <p:spPr>
          <a:xfrm>
            <a:off x="4495800" y="3352800"/>
            <a:ext cx="1609725" cy="981075"/>
          </a:xfrm>
          <a:prstGeom prst="rect">
            <a:avLst/>
          </a:prstGeom>
          <a:solidFill>
            <a:srgbClr val="FFFFFF"/>
          </a:solidFill>
          <a:ln w="28575">
            <a:solidFill/>
            <a:miter/>
          </a:ln>
        </p:spPr>
        <p:txBody>
          <a:bodyPr lIns="0" tIns="0" rIns="0" bIns="0"/>
          <a:lstStyle/>
          <a:p>
            <a:pPr lvl="0"/>
          </a:p>
        </p:txBody>
      </p:sp>
      <p:sp>
        <p:nvSpPr>
          <p:cNvPr id="116" name="Shape 116"/>
          <p:cNvSpPr/>
          <p:nvPr/>
        </p:nvSpPr>
        <p:spPr>
          <a:xfrm flipH="1">
            <a:off x="4267199" y="3352800"/>
            <a:ext cx="209551" cy="885826"/>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17" name="Shape 117"/>
          <p:cNvSpPr/>
          <p:nvPr/>
        </p:nvSpPr>
        <p:spPr>
          <a:xfrm>
            <a:off x="4267200" y="4267200"/>
            <a:ext cx="209551" cy="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118" name="Shape 118"/>
          <p:cNvSpPr/>
          <p:nvPr/>
        </p:nvSpPr>
        <p:spPr>
          <a:xfrm>
            <a:off x="381000" y="939866"/>
            <a:ext cx="8610600" cy="81118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400">
                <a:latin typeface="Arial"/>
                <a:ea typeface="Arial"/>
                <a:cs typeface="Arial"/>
                <a:sym typeface="Arial"/>
              </a:rPr>
              <a:t>Folded Frayer Model Directions</a:t>
            </a:r>
            <a:endParaRPr b="1" sz="1100">
              <a:latin typeface="Arial"/>
              <a:ea typeface="Arial"/>
              <a:cs typeface="Arial"/>
              <a:sym typeface="Arial"/>
            </a:endParaRPr>
          </a:p>
          <a:p>
            <a:pPr lvl="0"/>
            <a:r>
              <a:rPr sz="1600">
                <a:latin typeface="Arial"/>
                <a:ea typeface="Arial"/>
                <a:cs typeface="Arial"/>
                <a:sym typeface="Arial"/>
              </a:rPr>
              <a:t>Hold a sheet of 8 ½ x 11 inch paper like a portrait.  Then fold the sheet in half horizontally.</a:t>
            </a:r>
            <a:endParaRPr sz="1000">
              <a:latin typeface="Arial"/>
              <a:ea typeface="Arial"/>
              <a:cs typeface="Arial"/>
              <a:sym typeface="Arial"/>
            </a:endParaRPr>
          </a:p>
        </p:txBody>
      </p:sp>
      <p:sp>
        <p:nvSpPr>
          <p:cNvPr id="119" name="Shape 119"/>
          <p:cNvSpPr/>
          <p:nvPr/>
        </p:nvSpPr>
        <p:spPr>
          <a:xfrm>
            <a:off x="0" y="260949"/>
            <a:ext cx="1050297" cy="39250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200">
                <a:latin typeface="Arial"/>
                <a:ea typeface="Arial"/>
                <a:cs typeface="Arial"/>
                <a:sym typeface="Arial"/>
              </a:defRPr>
            </a:lvl1pPr>
          </a:lstStyle>
          <a:p>
            <a:pPr lvl="0">
              <a:defRPr sz="1800"/>
            </a:pPr>
            <a:r>
              <a:rPr sz="1200"/>
              <a:t>	</a:t>
            </a:r>
            <a:endParaRPr sz="900"/>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ECE9C6"/>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5400000">
              <a:srgbClr val="000000">
                <a:alpha val="37000"/>
              </a:srgbClr>
            </a:outerShdw>
          </a:effectLst>
        </a:effectStyle>
        <a:effectStyle>
          <a:effectLst>
            <a:outerShdw sx="100000" sy="100000" kx="0" ky="0" algn="b" rotWithShape="0" blurRad="50800" dist="12700" dir="5400000">
              <a:srgbClr val="000000">
                <a:alpha val="37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813322"/>
          </a:solidFill>
          <a:prstDash val="solid"/>
          <a:bevel/>
        </a:ln>
        <a:effectLst>
          <a:outerShdw sx="100000" sy="100000" kx="0" ky="0" algn="b" rotWithShape="0" blurRad="50800" dist="12700" dir="5400000">
            <a:srgbClr val="000000">
              <a:alpha val="37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813322"/>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5400000">
              <a:srgbClr val="000000">
                <a:alpha val="37000"/>
              </a:srgbClr>
            </a:outerShdw>
          </a:effectLst>
        </a:effectStyle>
        <a:effectStyle>
          <a:effectLst>
            <a:outerShdw sx="100000" sy="100000" kx="0" ky="0" algn="b" rotWithShape="0" blurRad="50800" dist="12700" dir="5400000">
              <a:srgbClr val="000000">
                <a:alpha val="37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813322"/>
          </a:solidFill>
          <a:prstDash val="solid"/>
          <a:bevel/>
        </a:ln>
        <a:effectLst>
          <a:outerShdw sx="100000" sy="100000" kx="0" ky="0" algn="b" rotWithShape="0" blurRad="50800" dist="12700" dir="5400000">
            <a:srgbClr val="000000">
              <a:alpha val="37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813322"/>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